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heme/themeOverride1.xml" ContentType="application/vnd.openxmlformats-officedocument.themeOverr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notesMasterIdLst>
    <p:notesMasterId r:id="rId10"/>
  </p:notesMasterIdLst>
  <p:sldIdLst>
    <p:sldId id="256" r:id="rId2"/>
    <p:sldId id="257" r:id="rId3"/>
    <p:sldId id="278" r:id="rId4"/>
    <p:sldId id="258" r:id="rId5"/>
    <p:sldId id="259" r:id="rId6"/>
    <p:sldId id="260" r:id="rId7"/>
    <p:sldId id="261" r:id="rId8"/>
    <p:sldId id="277" r:id="rId9"/>
  </p:sldIdLst>
  <p:sldSz cx="12192000" cy="6858000"/>
  <p:notesSz cx="6792913" cy="9925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ila, s rešetkom tablice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Bez stila, bez rešetk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7" autoAdjust="0"/>
    <p:restoredTop sz="86395" autoAdjust="0"/>
  </p:normalViewPr>
  <p:slideViewPr>
    <p:cSldViewPr snapToGrid="0">
      <p:cViewPr varScale="1">
        <p:scale>
          <a:sx n="77" d="100"/>
          <a:sy n="77" d="100"/>
        </p:scale>
        <p:origin x="102" y="522"/>
      </p:cViewPr>
      <p:guideLst/>
    </p:cSldViewPr>
  </p:slideViewPr>
  <p:outlineViewPr>
    <p:cViewPr>
      <p:scale>
        <a:sx n="33" d="100"/>
        <a:sy n="33" d="100"/>
      </p:scale>
      <p:origin x="0" y="-1230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#1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#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#10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7FCB70-C1CD-4D00-9297-77B4F0CC02D9}" type="doc">
      <dgm:prSet loTypeId="urn:microsoft.com/office/officeart/2005/8/layout/vList2" loCatId="list" qsTypeId="urn:microsoft.com/office/officeart/2005/8/quickstyle/simple1#7" qsCatId="simple" csTypeId="urn:microsoft.com/office/officeart/2005/8/colors/colorful1#3" csCatId="colorful"/>
      <dgm:spPr/>
      <dgm:t>
        <a:bodyPr/>
        <a:lstStyle/>
        <a:p>
          <a:endParaRPr lang="en-US"/>
        </a:p>
      </dgm:t>
    </dgm:pt>
    <dgm:pt modelId="{0797B012-EAA0-44FC-B86B-CE03CB022788}">
      <dgm:prSet custT="1"/>
      <dgm:spPr/>
      <dgm:t>
        <a:bodyPr/>
        <a:lstStyle/>
        <a:p>
          <a:r>
            <a:rPr lang="hr-HR" sz="2000" dirty="0"/>
            <a:t>Proračun Općine Barban za 2026. godinu i projekcije za 2027. i 2028. godinu i Odluka o izvršavanju Proračuna Općine Barban za 2026. godinu doneseni su na sjednici Općinskog vijeća održanoj 22. prosinca 2025. godine, a objavljeni su u „Službenim novinama Općine Barban“ broj 13/25.</a:t>
          </a:r>
          <a:endParaRPr lang="en-US" sz="2000" dirty="0"/>
        </a:p>
      </dgm:t>
    </dgm:pt>
    <dgm:pt modelId="{BD7C595C-9DCB-44D6-B7E9-F15ECEDE2C4E}" type="parTrans" cxnId="{B4DDA247-CF33-4048-8565-831694373D52}">
      <dgm:prSet/>
      <dgm:spPr/>
      <dgm:t>
        <a:bodyPr/>
        <a:lstStyle/>
        <a:p>
          <a:endParaRPr lang="en-US"/>
        </a:p>
      </dgm:t>
    </dgm:pt>
    <dgm:pt modelId="{75CE6387-ADB4-45A3-84A3-18BEE99566A4}" type="sibTrans" cxnId="{B4DDA247-CF33-4048-8565-831694373D52}">
      <dgm:prSet/>
      <dgm:spPr/>
      <dgm:t>
        <a:bodyPr/>
        <a:lstStyle/>
        <a:p>
          <a:endParaRPr lang="en-US"/>
        </a:p>
      </dgm:t>
    </dgm:pt>
    <dgm:pt modelId="{3A3849D7-A545-4DBA-8BD7-C8A957D15F80}">
      <dgm:prSet custT="1"/>
      <dgm:spPr/>
      <dgm:t>
        <a:bodyPr/>
        <a:lstStyle/>
        <a:p>
          <a:r>
            <a:rPr lang="hr-HR" sz="2000" dirty="0"/>
            <a:t>Prve izmjene i dopune Proračuna Općine Barban za 2026. godinu i projekcija za 2027. i 2028. godinu i Odluka o izmjenama i dopunama Odluke o izvršavanju proračuna Općine Barban za 2026. godinu doneseni su na sjednici Općinskog vijeća održanoj 16. lipnja 2026. godine, a objavljeni su u „Službenim novinama Općine Barban“ broj 4/26.</a:t>
          </a:r>
          <a:endParaRPr lang="en-US" sz="2000" dirty="0"/>
        </a:p>
      </dgm:t>
    </dgm:pt>
    <dgm:pt modelId="{C0FD3963-AA5C-4213-A6E2-A8B429C8FAFB}" type="parTrans" cxnId="{C726A382-4AA9-4225-A4FB-2966033A58C0}">
      <dgm:prSet/>
      <dgm:spPr/>
      <dgm:t>
        <a:bodyPr/>
        <a:lstStyle/>
        <a:p>
          <a:endParaRPr lang="en-US"/>
        </a:p>
      </dgm:t>
    </dgm:pt>
    <dgm:pt modelId="{B9DF1D95-3D6D-4BDD-94BF-81B04EE142E0}" type="sibTrans" cxnId="{C726A382-4AA9-4225-A4FB-2966033A58C0}">
      <dgm:prSet/>
      <dgm:spPr/>
      <dgm:t>
        <a:bodyPr/>
        <a:lstStyle/>
        <a:p>
          <a:endParaRPr lang="en-US"/>
        </a:p>
      </dgm:t>
    </dgm:pt>
    <dgm:pt modelId="{90CCD921-14F0-4188-8A37-FC5D1A5C76C5}">
      <dgm:prSet custT="1"/>
      <dgm:spPr/>
      <dgm:t>
        <a:bodyPr/>
        <a:lstStyle/>
        <a:p>
          <a:r>
            <a:rPr lang="hr-HR" sz="2000"/>
            <a:t>Proračun Općine Barban za 2026. godinu usvojen je u ukupnom iznosu od 6.077.971,12,00 eura.</a:t>
          </a:r>
          <a:endParaRPr lang="en-US" sz="2000"/>
        </a:p>
      </dgm:t>
    </dgm:pt>
    <dgm:pt modelId="{16B3A9B6-4756-4D95-A4AD-C91239C64054}" type="parTrans" cxnId="{5029897B-4C04-45ED-A5CD-102410A0EC7C}">
      <dgm:prSet/>
      <dgm:spPr/>
      <dgm:t>
        <a:bodyPr/>
        <a:lstStyle/>
        <a:p>
          <a:endParaRPr lang="en-US"/>
        </a:p>
      </dgm:t>
    </dgm:pt>
    <dgm:pt modelId="{13A95CC7-A784-4B15-AF7D-9300D649F558}" type="sibTrans" cxnId="{5029897B-4C04-45ED-A5CD-102410A0EC7C}">
      <dgm:prSet/>
      <dgm:spPr/>
      <dgm:t>
        <a:bodyPr/>
        <a:lstStyle/>
        <a:p>
          <a:endParaRPr lang="en-US"/>
        </a:p>
      </dgm:t>
    </dgm:pt>
    <dgm:pt modelId="{79C14FDF-19B5-445A-AF4E-66EF6B3B03FB}" type="pres">
      <dgm:prSet presAssocID="{707FCB70-C1CD-4D00-9297-77B4F0CC02D9}" presName="linear" presStyleCnt="0">
        <dgm:presLayoutVars>
          <dgm:animLvl val="lvl"/>
          <dgm:resizeHandles val="exact"/>
        </dgm:presLayoutVars>
      </dgm:prSet>
      <dgm:spPr/>
    </dgm:pt>
    <dgm:pt modelId="{0BB570FA-B49C-43AF-B971-F8ED4768F33C}" type="pres">
      <dgm:prSet presAssocID="{0797B012-EAA0-44FC-B86B-CE03CB02278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350F4C8-5302-4F0C-A147-64400EF277E0}" type="pres">
      <dgm:prSet presAssocID="{75CE6387-ADB4-45A3-84A3-18BEE99566A4}" presName="spacer" presStyleCnt="0"/>
      <dgm:spPr/>
    </dgm:pt>
    <dgm:pt modelId="{93AE1568-309B-4AA2-83ED-CBF0284165A8}" type="pres">
      <dgm:prSet presAssocID="{3A3849D7-A545-4DBA-8BD7-C8A957D15F8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9A1D091-9B39-4441-86FD-4F0706830105}" type="pres">
      <dgm:prSet presAssocID="{B9DF1D95-3D6D-4BDD-94BF-81B04EE142E0}" presName="spacer" presStyleCnt="0"/>
      <dgm:spPr/>
    </dgm:pt>
    <dgm:pt modelId="{FE505DC2-54CC-435D-A4F2-E1E68BA03C59}" type="pres">
      <dgm:prSet presAssocID="{90CCD921-14F0-4188-8A37-FC5D1A5C76C5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DBF2130F-1784-4488-B81B-560251A74B52}" type="presOf" srcId="{707FCB70-C1CD-4D00-9297-77B4F0CC02D9}" destId="{79C14FDF-19B5-445A-AF4E-66EF6B3B03FB}" srcOrd="0" destOrd="0" presId="urn:microsoft.com/office/officeart/2005/8/layout/vList2"/>
    <dgm:cxn modelId="{C3DAC928-8186-4EE2-890E-6AD6B0EB0CA6}" type="presOf" srcId="{0797B012-EAA0-44FC-B86B-CE03CB022788}" destId="{0BB570FA-B49C-43AF-B971-F8ED4768F33C}" srcOrd="0" destOrd="0" presId="urn:microsoft.com/office/officeart/2005/8/layout/vList2"/>
    <dgm:cxn modelId="{B4DDA247-CF33-4048-8565-831694373D52}" srcId="{707FCB70-C1CD-4D00-9297-77B4F0CC02D9}" destId="{0797B012-EAA0-44FC-B86B-CE03CB022788}" srcOrd="0" destOrd="0" parTransId="{BD7C595C-9DCB-44D6-B7E9-F15ECEDE2C4E}" sibTransId="{75CE6387-ADB4-45A3-84A3-18BEE99566A4}"/>
    <dgm:cxn modelId="{5029897B-4C04-45ED-A5CD-102410A0EC7C}" srcId="{707FCB70-C1CD-4D00-9297-77B4F0CC02D9}" destId="{90CCD921-14F0-4188-8A37-FC5D1A5C76C5}" srcOrd="2" destOrd="0" parTransId="{16B3A9B6-4756-4D95-A4AD-C91239C64054}" sibTransId="{13A95CC7-A784-4B15-AF7D-9300D649F558}"/>
    <dgm:cxn modelId="{C726A382-4AA9-4225-A4FB-2966033A58C0}" srcId="{707FCB70-C1CD-4D00-9297-77B4F0CC02D9}" destId="{3A3849D7-A545-4DBA-8BD7-C8A957D15F80}" srcOrd="1" destOrd="0" parTransId="{C0FD3963-AA5C-4213-A6E2-A8B429C8FAFB}" sibTransId="{B9DF1D95-3D6D-4BDD-94BF-81B04EE142E0}"/>
    <dgm:cxn modelId="{43D35DA9-0EE8-4E39-8823-ACE2F9C4FD2B}" type="presOf" srcId="{90CCD921-14F0-4188-8A37-FC5D1A5C76C5}" destId="{FE505DC2-54CC-435D-A4F2-E1E68BA03C59}" srcOrd="0" destOrd="0" presId="urn:microsoft.com/office/officeart/2005/8/layout/vList2"/>
    <dgm:cxn modelId="{8A8BCCC8-AC3C-43AB-94B3-F0C8D6AFB6EB}" type="presOf" srcId="{3A3849D7-A545-4DBA-8BD7-C8A957D15F80}" destId="{93AE1568-309B-4AA2-83ED-CBF0284165A8}" srcOrd="0" destOrd="0" presId="urn:microsoft.com/office/officeart/2005/8/layout/vList2"/>
    <dgm:cxn modelId="{BD685FF2-120A-4BBF-AC46-F84C88053A92}" type="presParOf" srcId="{79C14FDF-19B5-445A-AF4E-66EF6B3B03FB}" destId="{0BB570FA-B49C-43AF-B971-F8ED4768F33C}" srcOrd="0" destOrd="0" presId="urn:microsoft.com/office/officeart/2005/8/layout/vList2"/>
    <dgm:cxn modelId="{5B65F7AE-3928-4C6E-AFE9-323E2A0EAF0F}" type="presParOf" srcId="{79C14FDF-19B5-445A-AF4E-66EF6B3B03FB}" destId="{0350F4C8-5302-4F0C-A147-64400EF277E0}" srcOrd="1" destOrd="0" presId="urn:microsoft.com/office/officeart/2005/8/layout/vList2"/>
    <dgm:cxn modelId="{114BCE9C-6643-4549-B484-26AC510C52F1}" type="presParOf" srcId="{79C14FDF-19B5-445A-AF4E-66EF6B3B03FB}" destId="{93AE1568-309B-4AA2-83ED-CBF0284165A8}" srcOrd="2" destOrd="0" presId="urn:microsoft.com/office/officeart/2005/8/layout/vList2"/>
    <dgm:cxn modelId="{41BD4B05-E93E-4C98-B95D-5B3E06122D63}" type="presParOf" srcId="{79C14FDF-19B5-445A-AF4E-66EF6B3B03FB}" destId="{79A1D091-9B39-4441-86FD-4F0706830105}" srcOrd="3" destOrd="0" presId="urn:microsoft.com/office/officeart/2005/8/layout/vList2"/>
    <dgm:cxn modelId="{295720E3-7570-4C8F-ABC0-95C533E34480}" type="presParOf" srcId="{79C14FDF-19B5-445A-AF4E-66EF6B3B03FB}" destId="{FE505DC2-54CC-435D-A4F2-E1E68BA03C5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C1BA4C7-DDAE-4E28-B178-080012981DA3}" type="doc">
      <dgm:prSet loTypeId="urn:microsoft.com/office/officeart/2008/layout/VerticalCurvedList" loCatId="list" qsTypeId="urn:microsoft.com/office/officeart/2005/8/quickstyle/simple1#13" qsCatId="simple" csTypeId="urn:microsoft.com/office/officeart/2005/8/colors/accent2_2#1" csCatId="accent2" phldr="1"/>
      <dgm:spPr/>
      <dgm:t>
        <a:bodyPr/>
        <a:lstStyle/>
        <a:p>
          <a:endParaRPr lang="hr-HR"/>
        </a:p>
      </dgm:t>
    </dgm:pt>
    <dgm:pt modelId="{D17907A6-BD31-4A19-8200-2B90E92CCC32}">
      <dgm:prSet phldrT="[Tekst]"/>
      <dgm:spPr/>
      <dgm:t>
        <a:bodyPr/>
        <a:lstStyle/>
        <a:p>
          <a:r>
            <a:rPr lang="hr-HR" dirty="0"/>
            <a:t>Ukupni prihodi i primici proračuna ostvareni  u prvom polugodištu su u iznosu od 1.324.249,30 eura ili 36,53 %  godišnjeg plana</a:t>
          </a:r>
        </a:p>
      </dgm:t>
    </dgm:pt>
    <dgm:pt modelId="{28B2A72E-8346-418F-BA58-F4F0578D9E09}" type="parTrans" cxnId="{92CEF013-7A18-491A-853C-871BBB8758AD}">
      <dgm:prSet/>
      <dgm:spPr/>
      <dgm:t>
        <a:bodyPr/>
        <a:lstStyle/>
        <a:p>
          <a:endParaRPr lang="hr-HR"/>
        </a:p>
      </dgm:t>
    </dgm:pt>
    <dgm:pt modelId="{0F860770-534A-4EE5-96C8-5152182A567F}" type="sibTrans" cxnId="{92CEF013-7A18-491A-853C-871BBB8758AD}">
      <dgm:prSet/>
      <dgm:spPr/>
      <dgm:t>
        <a:bodyPr/>
        <a:lstStyle/>
        <a:p>
          <a:endParaRPr lang="hr-HR"/>
        </a:p>
      </dgm:t>
    </dgm:pt>
    <dgm:pt modelId="{112215F6-FC5E-427E-A9FB-BC68EE43276D}">
      <dgm:prSet phldrT="[Tekst]"/>
      <dgm:spPr/>
      <dgm:t>
        <a:bodyPr/>
        <a:lstStyle/>
        <a:p>
          <a:r>
            <a:rPr lang="hr-HR" dirty="0"/>
            <a:t>U strukturi ukupno ostvarenih prihoda i primitaka, 98,32 % čine prihodi poslovanja, a 1,68 % čine prihodi od prodaje nefinancijske imovine. Primici od financijske imovine i zaduživanja u prvom polugodištu 2026. nisu ostvareni</a:t>
          </a:r>
        </a:p>
      </dgm:t>
    </dgm:pt>
    <dgm:pt modelId="{D899BD04-9265-40D4-B0DB-ED3072391F52}" type="parTrans" cxnId="{C96591AC-FA2B-44A6-BCCF-ACB7FBB45BB9}">
      <dgm:prSet/>
      <dgm:spPr/>
      <dgm:t>
        <a:bodyPr/>
        <a:lstStyle/>
        <a:p>
          <a:endParaRPr lang="hr-HR"/>
        </a:p>
      </dgm:t>
    </dgm:pt>
    <dgm:pt modelId="{3F4394B7-6712-4DBB-AD5B-354776CF6695}" type="sibTrans" cxnId="{C96591AC-FA2B-44A6-BCCF-ACB7FBB45BB9}">
      <dgm:prSet/>
      <dgm:spPr/>
      <dgm:t>
        <a:bodyPr/>
        <a:lstStyle/>
        <a:p>
          <a:endParaRPr lang="hr-HR"/>
        </a:p>
      </dgm:t>
    </dgm:pt>
    <dgm:pt modelId="{F279F86A-B4FF-4C84-B3A7-46CA18BEDCA7}">
      <dgm:prSet phldrT="[Tekst]"/>
      <dgm:spPr/>
      <dgm:t>
        <a:bodyPr/>
        <a:lstStyle/>
        <a:p>
          <a:r>
            <a:rPr lang="hr-HR" dirty="0"/>
            <a:t>Usporedbom ostvarenih prihoda u prvom polugodištu 2026. godine s istim razdobljem 2025. godine, utvrđeno je povećanje ostvarenih prihoda za 16,80 % u odnosu na prethodnu godinu.</a:t>
          </a:r>
        </a:p>
      </dgm:t>
    </dgm:pt>
    <dgm:pt modelId="{51A22AFA-6020-484F-A0BE-FF5D6DCFFA20}" type="parTrans" cxnId="{5BD87643-2D6D-4ED4-9377-05A0EED80E2E}">
      <dgm:prSet/>
      <dgm:spPr/>
      <dgm:t>
        <a:bodyPr/>
        <a:lstStyle/>
        <a:p>
          <a:endParaRPr lang="hr-HR"/>
        </a:p>
      </dgm:t>
    </dgm:pt>
    <dgm:pt modelId="{559D1127-98E9-454D-A46C-76522B7AEAA3}" type="sibTrans" cxnId="{5BD87643-2D6D-4ED4-9377-05A0EED80E2E}">
      <dgm:prSet/>
      <dgm:spPr/>
      <dgm:t>
        <a:bodyPr/>
        <a:lstStyle/>
        <a:p>
          <a:endParaRPr lang="hr-HR"/>
        </a:p>
      </dgm:t>
    </dgm:pt>
    <dgm:pt modelId="{55F29FB1-E0FA-478E-B32D-976F6E950043}" type="pres">
      <dgm:prSet presAssocID="{5C1BA4C7-DDAE-4E28-B178-080012981DA3}" presName="Name0" presStyleCnt="0">
        <dgm:presLayoutVars>
          <dgm:chMax val="7"/>
          <dgm:chPref val="7"/>
          <dgm:dir/>
        </dgm:presLayoutVars>
      </dgm:prSet>
      <dgm:spPr/>
    </dgm:pt>
    <dgm:pt modelId="{59E6C558-4F49-42B3-B58E-B2B79652FD56}" type="pres">
      <dgm:prSet presAssocID="{5C1BA4C7-DDAE-4E28-B178-080012981DA3}" presName="Name1" presStyleCnt="0"/>
      <dgm:spPr/>
    </dgm:pt>
    <dgm:pt modelId="{5D54F613-5DB5-4293-83D2-A1B7ADD99FD1}" type="pres">
      <dgm:prSet presAssocID="{5C1BA4C7-DDAE-4E28-B178-080012981DA3}" presName="cycle" presStyleCnt="0"/>
      <dgm:spPr/>
    </dgm:pt>
    <dgm:pt modelId="{1C9DD341-581B-49D4-B121-928C2C4C6BC7}" type="pres">
      <dgm:prSet presAssocID="{5C1BA4C7-DDAE-4E28-B178-080012981DA3}" presName="srcNode" presStyleLbl="node1" presStyleIdx="0" presStyleCnt="3"/>
      <dgm:spPr/>
    </dgm:pt>
    <dgm:pt modelId="{49487121-5BDC-4294-AB99-46D4D4F2DA8B}" type="pres">
      <dgm:prSet presAssocID="{5C1BA4C7-DDAE-4E28-B178-080012981DA3}" presName="conn" presStyleLbl="parChTrans1D2" presStyleIdx="0" presStyleCnt="1"/>
      <dgm:spPr/>
    </dgm:pt>
    <dgm:pt modelId="{19FA6120-3812-4923-8E5D-9D3F0FE23BE9}" type="pres">
      <dgm:prSet presAssocID="{5C1BA4C7-DDAE-4E28-B178-080012981DA3}" presName="extraNode" presStyleLbl="node1" presStyleIdx="0" presStyleCnt="3"/>
      <dgm:spPr/>
    </dgm:pt>
    <dgm:pt modelId="{4BA336D2-874C-4D7A-8FE8-E77200B940DC}" type="pres">
      <dgm:prSet presAssocID="{5C1BA4C7-DDAE-4E28-B178-080012981DA3}" presName="dstNode" presStyleLbl="node1" presStyleIdx="0" presStyleCnt="3"/>
      <dgm:spPr/>
    </dgm:pt>
    <dgm:pt modelId="{158195B8-CBC6-4D63-9389-740142FEC071}" type="pres">
      <dgm:prSet presAssocID="{D17907A6-BD31-4A19-8200-2B90E92CCC32}" presName="text_1" presStyleLbl="node1" presStyleIdx="0" presStyleCnt="3">
        <dgm:presLayoutVars>
          <dgm:bulletEnabled val="1"/>
        </dgm:presLayoutVars>
      </dgm:prSet>
      <dgm:spPr/>
    </dgm:pt>
    <dgm:pt modelId="{C958832A-B890-4A1F-A477-B16832D85219}" type="pres">
      <dgm:prSet presAssocID="{D17907A6-BD31-4A19-8200-2B90E92CCC32}" presName="accent_1" presStyleCnt="0"/>
      <dgm:spPr/>
    </dgm:pt>
    <dgm:pt modelId="{B2905B63-D15D-40B2-8A08-F5E90A9BD324}" type="pres">
      <dgm:prSet presAssocID="{D17907A6-BD31-4A19-8200-2B90E92CCC32}" presName="accentRepeatNode" presStyleLbl="solidFgAcc1" presStyleIdx="0" presStyleCnt="3"/>
      <dgm:spPr/>
    </dgm:pt>
    <dgm:pt modelId="{AF301E4B-2C89-40DB-91DC-0197C58EA035}" type="pres">
      <dgm:prSet presAssocID="{112215F6-FC5E-427E-A9FB-BC68EE43276D}" presName="text_2" presStyleLbl="node1" presStyleIdx="1" presStyleCnt="3">
        <dgm:presLayoutVars>
          <dgm:bulletEnabled val="1"/>
        </dgm:presLayoutVars>
      </dgm:prSet>
      <dgm:spPr/>
    </dgm:pt>
    <dgm:pt modelId="{DE686E26-C69F-4F03-B687-DDE80B5F8175}" type="pres">
      <dgm:prSet presAssocID="{112215F6-FC5E-427E-A9FB-BC68EE43276D}" presName="accent_2" presStyleCnt="0"/>
      <dgm:spPr/>
    </dgm:pt>
    <dgm:pt modelId="{F7BDBD56-048E-4E1F-9C1F-4F355219C4F8}" type="pres">
      <dgm:prSet presAssocID="{112215F6-FC5E-427E-A9FB-BC68EE43276D}" presName="accentRepeatNode" presStyleLbl="solidFgAcc1" presStyleIdx="1" presStyleCnt="3"/>
      <dgm:spPr/>
    </dgm:pt>
    <dgm:pt modelId="{33BE2147-F740-4A95-B70B-A3E594C77F4C}" type="pres">
      <dgm:prSet presAssocID="{F279F86A-B4FF-4C84-B3A7-46CA18BEDCA7}" presName="text_3" presStyleLbl="node1" presStyleIdx="2" presStyleCnt="3">
        <dgm:presLayoutVars>
          <dgm:bulletEnabled val="1"/>
        </dgm:presLayoutVars>
      </dgm:prSet>
      <dgm:spPr/>
    </dgm:pt>
    <dgm:pt modelId="{12E7DFD0-BB45-416B-AF48-E00D8C61C3C9}" type="pres">
      <dgm:prSet presAssocID="{F279F86A-B4FF-4C84-B3A7-46CA18BEDCA7}" presName="accent_3" presStyleCnt="0"/>
      <dgm:spPr/>
    </dgm:pt>
    <dgm:pt modelId="{7269B54C-A1BA-4018-A3CD-E6D96A7F45E0}" type="pres">
      <dgm:prSet presAssocID="{F279F86A-B4FF-4C84-B3A7-46CA18BEDCA7}" presName="accentRepeatNode" presStyleLbl="solidFgAcc1" presStyleIdx="2" presStyleCnt="3"/>
      <dgm:spPr/>
    </dgm:pt>
  </dgm:ptLst>
  <dgm:cxnLst>
    <dgm:cxn modelId="{347BFF05-3501-49E1-BBCA-84BF63E47669}" type="presOf" srcId="{112215F6-FC5E-427E-A9FB-BC68EE43276D}" destId="{AF301E4B-2C89-40DB-91DC-0197C58EA035}" srcOrd="0" destOrd="0" presId="urn:microsoft.com/office/officeart/2008/layout/VerticalCurvedList"/>
    <dgm:cxn modelId="{7FF31813-BCC5-43B0-AEA1-514494BCCAB6}" type="presOf" srcId="{F279F86A-B4FF-4C84-B3A7-46CA18BEDCA7}" destId="{33BE2147-F740-4A95-B70B-A3E594C77F4C}" srcOrd="0" destOrd="0" presId="urn:microsoft.com/office/officeart/2008/layout/VerticalCurvedList"/>
    <dgm:cxn modelId="{92CEF013-7A18-491A-853C-871BBB8758AD}" srcId="{5C1BA4C7-DDAE-4E28-B178-080012981DA3}" destId="{D17907A6-BD31-4A19-8200-2B90E92CCC32}" srcOrd="0" destOrd="0" parTransId="{28B2A72E-8346-418F-BA58-F4F0578D9E09}" sibTransId="{0F860770-534A-4EE5-96C8-5152182A567F}"/>
    <dgm:cxn modelId="{1B553433-9BA2-4B4A-AA05-2AF4F0F8A2C8}" type="presOf" srcId="{0F860770-534A-4EE5-96C8-5152182A567F}" destId="{49487121-5BDC-4294-AB99-46D4D4F2DA8B}" srcOrd="0" destOrd="0" presId="urn:microsoft.com/office/officeart/2008/layout/VerticalCurvedList"/>
    <dgm:cxn modelId="{A42AC937-0C4F-49EE-9F3F-F9CEA7CA1D0C}" type="presOf" srcId="{5C1BA4C7-DDAE-4E28-B178-080012981DA3}" destId="{55F29FB1-E0FA-478E-B32D-976F6E950043}" srcOrd="0" destOrd="0" presId="urn:microsoft.com/office/officeart/2008/layout/VerticalCurvedList"/>
    <dgm:cxn modelId="{5BD87643-2D6D-4ED4-9377-05A0EED80E2E}" srcId="{5C1BA4C7-DDAE-4E28-B178-080012981DA3}" destId="{F279F86A-B4FF-4C84-B3A7-46CA18BEDCA7}" srcOrd="2" destOrd="0" parTransId="{51A22AFA-6020-484F-A0BE-FF5D6DCFFA20}" sibTransId="{559D1127-98E9-454D-A46C-76522B7AEAA3}"/>
    <dgm:cxn modelId="{C96591AC-FA2B-44A6-BCCF-ACB7FBB45BB9}" srcId="{5C1BA4C7-DDAE-4E28-B178-080012981DA3}" destId="{112215F6-FC5E-427E-A9FB-BC68EE43276D}" srcOrd="1" destOrd="0" parTransId="{D899BD04-9265-40D4-B0DB-ED3072391F52}" sibTransId="{3F4394B7-6712-4DBB-AD5B-354776CF6695}"/>
    <dgm:cxn modelId="{085505BC-828F-4343-BB1E-218FC4B4FCC1}" type="presOf" srcId="{D17907A6-BD31-4A19-8200-2B90E92CCC32}" destId="{158195B8-CBC6-4D63-9389-740142FEC071}" srcOrd="0" destOrd="0" presId="urn:microsoft.com/office/officeart/2008/layout/VerticalCurvedList"/>
    <dgm:cxn modelId="{9F1A5755-C548-4D77-B40A-627E7EA0A85A}" type="presParOf" srcId="{55F29FB1-E0FA-478E-B32D-976F6E950043}" destId="{59E6C558-4F49-42B3-B58E-B2B79652FD56}" srcOrd="0" destOrd="0" presId="urn:microsoft.com/office/officeart/2008/layout/VerticalCurvedList"/>
    <dgm:cxn modelId="{6AAC1256-2ABE-4316-A707-3A433012D811}" type="presParOf" srcId="{59E6C558-4F49-42B3-B58E-B2B79652FD56}" destId="{5D54F613-5DB5-4293-83D2-A1B7ADD99FD1}" srcOrd="0" destOrd="0" presId="urn:microsoft.com/office/officeart/2008/layout/VerticalCurvedList"/>
    <dgm:cxn modelId="{996DA992-B718-4910-B237-92780F342A84}" type="presParOf" srcId="{5D54F613-5DB5-4293-83D2-A1B7ADD99FD1}" destId="{1C9DD341-581B-49D4-B121-928C2C4C6BC7}" srcOrd="0" destOrd="0" presId="urn:microsoft.com/office/officeart/2008/layout/VerticalCurvedList"/>
    <dgm:cxn modelId="{A6A3B311-F69E-452D-B7EA-1C244F1A7997}" type="presParOf" srcId="{5D54F613-5DB5-4293-83D2-A1B7ADD99FD1}" destId="{49487121-5BDC-4294-AB99-46D4D4F2DA8B}" srcOrd="1" destOrd="0" presId="urn:microsoft.com/office/officeart/2008/layout/VerticalCurvedList"/>
    <dgm:cxn modelId="{0917B9C9-1434-47FE-977F-0EEF2BF6051D}" type="presParOf" srcId="{5D54F613-5DB5-4293-83D2-A1B7ADD99FD1}" destId="{19FA6120-3812-4923-8E5D-9D3F0FE23BE9}" srcOrd="2" destOrd="0" presId="urn:microsoft.com/office/officeart/2008/layout/VerticalCurvedList"/>
    <dgm:cxn modelId="{FFE4DFF6-BFEB-4CF6-BBD8-076EBBFC421A}" type="presParOf" srcId="{5D54F613-5DB5-4293-83D2-A1B7ADD99FD1}" destId="{4BA336D2-874C-4D7A-8FE8-E77200B940DC}" srcOrd="3" destOrd="0" presId="urn:microsoft.com/office/officeart/2008/layout/VerticalCurvedList"/>
    <dgm:cxn modelId="{7ECD4E72-F486-409C-AA3A-8FBA36B278BB}" type="presParOf" srcId="{59E6C558-4F49-42B3-B58E-B2B79652FD56}" destId="{158195B8-CBC6-4D63-9389-740142FEC071}" srcOrd="1" destOrd="0" presId="urn:microsoft.com/office/officeart/2008/layout/VerticalCurvedList"/>
    <dgm:cxn modelId="{B381A2CE-9FF9-4746-97CF-B8AD7B59982A}" type="presParOf" srcId="{59E6C558-4F49-42B3-B58E-B2B79652FD56}" destId="{C958832A-B890-4A1F-A477-B16832D85219}" srcOrd="2" destOrd="0" presId="urn:microsoft.com/office/officeart/2008/layout/VerticalCurvedList"/>
    <dgm:cxn modelId="{A457BEA2-6460-4BBD-9B0B-CB11633F964E}" type="presParOf" srcId="{C958832A-B890-4A1F-A477-B16832D85219}" destId="{B2905B63-D15D-40B2-8A08-F5E90A9BD324}" srcOrd="0" destOrd="0" presId="urn:microsoft.com/office/officeart/2008/layout/VerticalCurvedList"/>
    <dgm:cxn modelId="{C1A1284E-0362-4B9E-AFB3-4CE07638EF78}" type="presParOf" srcId="{59E6C558-4F49-42B3-B58E-B2B79652FD56}" destId="{AF301E4B-2C89-40DB-91DC-0197C58EA035}" srcOrd="3" destOrd="0" presId="urn:microsoft.com/office/officeart/2008/layout/VerticalCurvedList"/>
    <dgm:cxn modelId="{CCB0B1FD-747A-4D0B-A9AF-3D2BD1785099}" type="presParOf" srcId="{59E6C558-4F49-42B3-B58E-B2B79652FD56}" destId="{DE686E26-C69F-4F03-B687-DDE80B5F8175}" srcOrd="4" destOrd="0" presId="urn:microsoft.com/office/officeart/2008/layout/VerticalCurvedList"/>
    <dgm:cxn modelId="{847A4C2A-7487-4CCE-8579-FEDFFB520D33}" type="presParOf" srcId="{DE686E26-C69F-4F03-B687-DDE80B5F8175}" destId="{F7BDBD56-048E-4E1F-9C1F-4F355219C4F8}" srcOrd="0" destOrd="0" presId="urn:microsoft.com/office/officeart/2008/layout/VerticalCurvedList"/>
    <dgm:cxn modelId="{A76F95F4-D4B0-49E1-8CD7-A2DA64B8C72D}" type="presParOf" srcId="{59E6C558-4F49-42B3-B58E-B2B79652FD56}" destId="{33BE2147-F740-4A95-B70B-A3E594C77F4C}" srcOrd="5" destOrd="0" presId="urn:microsoft.com/office/officeart/2008/layout/VerticalCurvedList"/>
    <dgm:cxn modelId="{F12C56EB-38ED-4834-8E5C-17BDEC742BD0}" type="presParOf" srcId="{59E6C558-4F49-42B3-B58E-B2B79652FD56}" destId="{12E7DFD0-BB45-416B-AF48-E00D8C61C3C9}" srcOrd="6" destOrd="0" presId="urn:microsoft.com/office/officeart/2008/layout/VerticalCurvedList"/>
    <dgm:cxn modelId="{8159A0F9-1735-4327-B041-0E2CE10FC751}" type="presParOf" srcId="{12E7DFD0-BB45-416B-AF48-E00D8C61C3C9}" destId="{7269B54C-A1BA-4018-A3CD-E6D96A7F45E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62034EC-3D8E-43BE-9C1B-B9F0695CE4F7}" type="doc">
      <dgm:prSet loTypeId="urn:microsoft.com/office/officeart/2008/layout/VerticalCurvedList" loCatId="list" qsTypeId="urn:microsoft.com/office/officeart/2005/8/quickstyle/simple1#22" qsCatId="simple" csTypeId="urn:microsoft.com/office/officeart/2005/8/colors/accent2_2#2" csCatId="accent2" phldr="1"/>
      <dgm:spPr/>
      <dgm:t>
        <a:bodyPr/>
        <a:lstStyle/>
        <a:p>
          <a:endParaRPr lang="hr-HR"/>
        </a:p>
      </dgm:t>
    </dgm:pt>
    <dgm:pt modelId="{C49585AF-9374-4E22-AB52-3F30BCF8C51A}">
      <dgm:prSet phldrT="[Tekst]"/>
      <dgm:spPr/>
      <dgm:t>
        <a:bodyPr/>
        <a:lstStyle/>
        <a:p>
          <a:r>
            <a:rPr lang="hr-HR" dirty="0"/>
            <a:t>Ukupni rashodi i izdaci proračuna ostvareni  u prvom polugodištu su u iznosu od 1.640.519,43 eura ili 26,99 % godišnjeg plana</a:t>
          </a:r>
        </a:p>
      </dgm:t>
    </dgm:pt>
    <dgm:pt modelId="{B250A5B2-9225-4669-A355-A6327E3B9859}" type="parTrans" cxnId="{CB43C197-A318-4DA7-AE04-C53C6B4593FD}">
      <dgm:prSet/>
      <dgm:spPr/>
      <dgm:t>
        <a:bodyPr/>
        <a:lstStyle/>
        <a:p>
          <a:endParaRPr lang="hr-HR"/>
        </a:p>
      </dgm:t>
    </dgm:pt>
    <dgm:pt modelId="{37F5FCBB-769A-4B53-9312-D839ECB9C6F1}" type="sibTrans" cxnId="{CB43C197-A318-4DA7-AE04-C53C6B4593FD}">
      <dgm:prSet/>
      <dgm:spPr/>
      <dgm:t>
        <a:bodyPr/>
        <a:lstStyle/>
        <a:p>
          <a:endParaRPr lang="hr-HR"/>
        </a:p>
      </dgm:t>
    </dgm:pt>
    <dgm:pt modelId="{BF63B8B9-00DD-4CDC-8053-F020EBBB0A46}">
      <dgm:prSet phldrT="[Tekst]"/>
      <dgm:spPr/>
      <dgm:t>
        <a:bodyPr/>
        <a:lstStyle/>
        <a:p>
          <a:r>
            <a:rPr lang="hr-HR" dirty="0"/>
            <a:t>U strukturi ukupno izvršenih rashoda i izdataka najveći je udjel rashoda poslovanja s 90,16 %,a 9,84% rashodi za nabavu nefinancijske imovinu. Općina u prvom polugodištu 2026. nije imala obveza po kreditima i zajmovima.</a:t>
          </a:r>
        </a:p>
      </dgm:t>
    </dgm:pt>
    <dgm:pt modelId="{6B426912-23E4-4ABE-A067-23FEC0837F15}" type="parTrans" cxnId="{96E84C8E-8FD4-4D2F-85B6-67C095703771}">
      <dgm:prSet/>
      <dgm:spPr/>
      <dgm:t>
        <a:bodyPr/>
        <a:lstStyle/>
        <a:p>
          <a:endParaRPr lang="hr-HR"/>
        </a:p>
      </dgm:t>
    </dgm:pt>
    <dgm:pt modelId="{B9110694-D47E-463C-A843-E3C75068BE5E}" type="sibTrans" cxnId="{96E84C8E-8FD4-4D2F-85B6-67C095703771}">
      <dgm:prSet/>
      <dgm:spPr/>
      <dgm:t>
        <a:bodyPr/>
        <a:lstStyle/>
        <a:p>
          <a:endParaRPr lang="hr-HR"/>
        </a:p>
      </dgm:t>
    </dgm:pt>
    <dgm:pt modelId="{80AC7E55-5CFD-48B8-A566-ADD312729DE8}">
      <dgm:prSet phldrT="[Tekst]"/>
      <dgm:spPr/>
      <dgm:t>
        <a:bodyPr/>
        <a:lstStyle/>
        <a:p>
          <a:r>
            <a:rPr lang="hr-HR" dirty="0"/>
            <a:t>Uspoređujući ostvarenje u prvom polugodištu 2026. s istim razdobljem 2025. godine, izvršeni rashodi su veći 20,31%.</a:t>
          </a:r>
        </a:p>
      </dgm:t>
    </dgm:pt>
    <dgm:pt modelId="{A3D489A1-0DBA-41F2-ADE3-96CDE5FAC4A8}" type="parTrans" cxnId="{DD0863A5-E288-4846-9F14-408264555453}">
      <dgm:prSet/>
      <dgm:spPr/>
      <dgm:t>
        <a:bodyPr/>
        <a:lstStyle/>
        <a:p>
          <a:endParaRPr lang="hr-HR"/>
        </a:p>
      </dgm:t>
    </dgm:pt>
    <dgm:pt modelId="{75AE7BE7-613C-4D60-8A46-B338A5C06946}" type="sibTrans" cxnId="{DD0863A5-E288-4846-9F14-408264555453}">
      <dgm:prSet/>
      <dgm:spPr/>
      <dgm:t>
        <a:bodyPr/>
        <a:lstStyle/>
        <a:p>
          <a:endParaRPr lang="hr-HR"/>
        </a:p>
      </dgm:t>
    </dgm:pt>
    <dgm:pt modelId="{BF85E15E-5E00-4836-840A-D7A1AEE6A5C1}" type="pres">
      <dgm:prSet presAssocID="{562034EC-3D8E-43BE-9C1B-B9F0695CE4F7}" presName="Name0" presStyleCnt="0">
        <dgm:presLayoutVars>
          <dgm:chMax val="7"/>
          <dgm:chPref val="7"/>
          <dgm:dir/>
        </dgm:presLayoutVars>
      </dgm:prSet>
      <dgm:spPr/>
    </dgm:pt>
    <dgm:pt modelId="{4F74FFCF-ABA8-4CB3-A7CE-87C20AEB98DE}" type="pres">
      <dgm:prSet presAssocID="{562034EC-3D8E-43BE-9C1B-B9F0695CE4F7}" presName="Name1" presStyleCnt="0"/>
      <dgm:spPr/>
    </dgm:pt>
    <dgm:pt modelId="{94D59F8E-7A1E-4DD8-846C-E8713ED6E6C7}" type="pres">
      <dgm:prSet presAssocID="{562034EC-3D8E-43BE-9C1B-B9F0695CE4F7}" presName="cycle" presStyleCnt="0"/>
      <dgm:spPr/>
    </dgm:pt>
    <dgm:pt modelId="{922F4E27-8C72-41C4-83A1-D431D11F1D25}" type="pres">
      <dgm:prSet presAssocID="{562034EC-3D8E-43BE-9C1B-B9F0695CE4F7}" presName="srcNode" presStyleLbl="node1" presStyleIdx="0" presStyleCnt="3"/>
      <dgm:spPr/>
    </dgm:pt>
    <dgm:pt modelId="{B86A68E0-4CF2-434A-B2A9-CFEDAB54E15B}" type="pres">
      <dgm:prSet presAssocID="{562034EC-3D8E-43BE-9C1B-B9F0695CE4F7}" presName="conn" presStyleLbl="parChTrans1D2" presStyleIdx="0" presStyleCnt="1"/>
      <dgm:spPr/>
    </dgm:pt>
    <dgm:pt modelId="{6A05CFCE-4C13-4033-BA6F-FB4DCB4D6554}" type="pres">
      <dgm:prSet presAssocID="{562034EC-3D8E-43BE-9C1B-B9F0695CE4F7}" presName="extraNode" presStyleLbl="node1" presStyleIdx="0" presStyleCnt="3"/>
      <dgm:spPr/>
    </dgm:pt>
    <dgm:pt modelId="{79C57930-4ABC-46B3-ADFB-C0B478EAC8F6}" type="pres">
      <dgm:prSet presAssocID="{562034EC-3D8E-43BE-9C1B-B9F0695CE4F7}" presName="dstNode" presStyleLbl="node1" presStyleIdx="0" presStyleCnt="3"/>
      <dgm:spPr/>
    </dgm:pt>
    <dgm:pt modelId="{F27DE6A4-0DCB-4302-B0CD-24CE3ABBE407}" type="pres">
      <dgm:prSet presAssocID="{C49585AF-9374-4E22-AB52-3F30BCF8C51A}" presName="text_1" presStyleLbl="node1" presStyleIdx="0" presStyleCnt="3">
        <dgm:presLayoutVars>
          <dgm:bulletEnabled val="1"/>
        </dgm:presLayoutVars>
      </dgm:prSet>
      <dgm:spPr/>
    </dgm:pt>
    <dgm:pt modelId="{745D037C-A221-4BC8-B03F-7D9EBCADECF1}" type="pres">
      <dgm:prSet presAssocID="{C49585AF-9374-4E22-AB52-3F30BCF8C51A}" presName="accent_1" presStyleCnt="0"/>
      <dgm:spPr/>
    </dgm:pt>
    <dgm:pt modelId="{E64D0B11-0751-4AF3-BE14-4EAE0A67C583}" type="pres">
      <dgm:prSet presAssocID="{C49585AF-9374-4E22-AB52-3F30BCF8C51A}" presName="accentRepeatNode" presStyleLbl="solidFgAcc1" presStyleIdx="0" presStyleCnt="3"/>
      <dgm:spPr/>
    </dgm:pt>
    <dgm:pt modelId="{F29C00DB-2A11-4177-8035-2A586E6F2661}" type="pres">
      <dgm:prSet presAssocID="{BF63B8B9-00DD-4CDC-8053-F020EBBB0A46}" presName="text_2" presStyleLbl="node1" presStyleIdx="1" presStyleCnt="3">
        <dgm:presLayoutVars>
          <dgm:bulletEnabled val="1"/>
        </dgm:presLayoutVars>
      </dgm:prSet>
      <dgm:spPr/>
    </dgm:pt>
    <dgm:pt modelId="{ECB0ACFB-D7B7-4381-80F7-FD781DA0CD4C}" type="pres">
      <dgm:prSet presAssocID="{BF63B8B9-00DD-4CDC-8053-F020EBBB0A46}" presName="accent_2" presStyleCnt="0"/>
      <dgm:spPr/>
    </dgm:pt>
    <dgm:pt modelId="{545747B5-717C-4167-B8D4-14758C8AF4CC}" type="pres">
      <dgm:prSet presAssocID="{BF63B8B9-00DD-4CDC-8053-F020EBBB0A46}" presName="accentRepeatNode" presStyleLbl="solidFgAcc1" presStyleIdx="1" presStyleCnt="3"/>
      <dgm:spPr/>
    </dgm:pt>
    <dgm:pt modelId="{189E89C4-C4F2-4808-8116-B1A0A4F92283}" type="pres">
      <dgm:prSet presAssocID="{80AC7E55-5CFD-48B8-A566-ADD312729DE8}" presName="text_3" presStyleLbl="node1" presStyleIdx="2" presStyleCnt="3">
        <dgm:presLayoutVars>
          <dgm:bulletEnabled val="1"/>
        </dgm:presLayoutVars>
      </dgm:prSet>
      <dgm:spPr/>
    </dgm:pt>
    <dgm:pt modelId="{ACE698C9-BDB2-4B9F-8AC0-F5E838F0096E}" type="pres">
      <dgm:prSet presAssocID="{80AC7E55-5CFD-48B8-A566-ADD312729DE8}" presName="accent_3" presStyleCnt="0"/>
      <dgm:spPr/>
    </dgm:pt>
    <dgm:pt modelId="{CBA2C20C-A409-471B-93EC-27986EEE7EBC}" type="pres">
      <dgm:prSet presAssocID="{80AC7E55-5CFD-48B8-A566-ADD312729DE8}" presName="accentRepeatNode" presStyleLbl="solidFgAcc1" presStyleIdx="2" presStyleCnt="3"/>
      <dgm:spPr/>
    </dgm:pt>
  </dgm:ptLst>
  <dgm:cxnLst>
    <dgm:cxn modelId="{D7B9E637-9B02-4AF7-BADC-5B6AF7E46BF7}" type="presOf" srcId="{80AC7E55-5CFD-48B8-A566-ADD312729DE8}" destId="{189E89C4-C4F2-4808-8116-B1A0A4F92283}" srcOrd="0" destOrd="0" presId="urn:microsoft.com/office/officeart/2008/layout/VerticalCurvedList"/>
    <dgm:cxn modelId="{56616F46-16B9-4F08-B7A4-B50852C8702F}" type="presOf" srcId="{37F5FCBB-769A-4B53-9312-D839ECB9C6F1}" destId="{B86A68E0-4CF2-434A-B2A9-CFEDAB54E15B}" srcOrd="0" destOrd="0" presId="urn:microsoft.com/office/officeart/2008/layout/VerticalCurvedList"/>
    <dgm:cxn modelId="{B133F76A-9686-4BC3-82A8-B3A20AF3DB9A}" type="presOf" srcId="{562034EC-3D8E-43BE-9C1B-B9F0695CE4F7}" destId="{BF85E15E-5E00-4836-840A-D7A1AEE6A5C1}" srcOrd="0" destOrd="0" presId="urn:microsoft.com/office/officeart/2008/layout/VerticalCurvedList"/>
    <dgm:cxn modelId="{E2CA4056-3587-4542-B62D-6B7A6B78F0B7}" type="presOf" srcId="{C49585AF-9374-4E22-AB52-3F30BCF8C51A}" destId="{F27DE6A4-0DCB-4302-B0CD-24CE3ABBE407}" srcOrd="0" destOrd="0" presId="urn:microsoft.com/office/officeart/2008/layout/VerticalCurvedList"/>
    <dgm:cxn modelId="{96E84C8E-8FD4-4D2F-85B6-67C095703771}" srcId="{562034EC-3D8E-43BE-9C1B-B9F0695CE4F7}" destId="{BF63B8B9-00DD-4CDC-8053-F020EBBB0A46}" srcOrd="1" destOrd="0" parTransId="{6B426912-23E4-4ABE-A067-23FEC0837F15}" sibTransId="{B9110694-D47E-463C-A843-E3C75068BE5E}"/>
    <dgm:cxn modelId="{CB43C197-A318-4DA7-AE04-C53C6B4593FD}" srcId="{562034EC-3D8E-43BE-9C1B-B9F0695CE4F7}" destId="{C49585AF-9374-4E22-AB52-3F30BCF8C51A}" srcOrd="0" destOrd="0" parTransId="{B250A5B2-9225-4669-A355-A6327E3B9859}" sibTransId="{37F5FCBB-769A-4B53-9312-D839ECB9C6F1}"/>
    <dgm:cxn modelId="{DD0863A5-E288-4846-9F14-408264555453}" srcId="{562034EC-3D8E-43BE-9C1B-B9F0695CE4F7}" destId="{80AC7E55-5CFD-48B8-A566-ADD312729DE8}" srcOrd="2" destOrd="0" parTransId="{A3D489A1-0DBA-41F2-ADE3-96CDE5FAC4A8}" sibTransId="{75AE7BE7-613C-4D60-8A46-B338A5C06946}"/>
    <dgm:cxn modelId="{7363D1E2-3BE6-4522-8A87-64B24E77C5A8}" type="presOf" srcId="{BF63B8B9-00DD-4CDC-8053-F020EBBB0A46}" destId="{F29C00DB-2A11-4177-8035-2A586E6F2661}" srcOrd="0" destOrd="0" presId="urn:microsoft.com/office/officeart/2008/layout/VerticalCurvedList"/>
    <dgm:cxn modelId="{FED5019C-30E0-46C4-84AB-2B7DFECE79A5}" type="presParOf" srcId="{BF85E15E-5E00-4836-840A-D7A1AEE6A5C1}" destId="{4F74FFCF-ABA8-4CB3-A7CE-87C20AEB98DE}" srcOrd="0" destOrd="0" presId="urn:microsoft.com/office/officeart/2008/layout/VerticalCurvedList"/>
    <dgm:cxn modelId="{77233590-818C-4074-A8B3-DA3E5C9A97CC}" type="presParOf" srcId="{4F74FFCF-ABA8-4CB3-A7CE-87C20AEB98DE}" destId="{94D59F8E-7A1E-4DD8-846C-E8713ED6E6C7}" srcOrd="0" destOrd="0" presId="urn:microsoft.com/office/officeart/2008/layout/VerticalCurvedList"/>
    <dgm:cxn modelId="{1F32508A-3A6D-40D1-AA28-A55AD7E580EF}" type="presParOf" srcId="{94D59F8E-7A1E-4DD8-846C-E8713ED6E6C7}" destId="{922F4E27-8C72-41C4-83A1-D431D11F1D25}" srcOrd="0" destOrd="0" presId="urn:microsoft.com/office/officeart/2008/layout/VerticalCurvedList"/>
    <dgm:cxn modelId="{79DE75AA-D36B-413C-AF47-913ACEC3D315}" type="presParOf" srcId="{94D59F8E-7A1E-4DD8-846C-E8713ED6E6C7}" destId="{B86A68E0-4CF2-434A-B2A9-CFEDAB54E15B}" srcOrd="1" destOrd="0" presId="urn:microsoft.com/office/officeart/2008/layout/VerticalCurvedList"/>
    <dgm:cxn modelId="{8DF5621B-EABD-4000-82F7-53634A3F8A69}" type="presParOf" srcId="{94D59F8E-7A1E-4DD8-846C-E8713ED6E6C7}" destId="{6A05CFCE-4C13-4033-BA6F-FB4DCB4D6554}" srcOrd="2" destOrd="0" presId="urn:microsoft.com/office/officeart/2008/layout/VerticalCurvedList"/>
    <dgm:cxn modelId="{6B43CBC6-757B-4139-B0EF-7A8DFF9ED891}" type="presParOf" srcId="{94D59F8E-7A1E-4DD8-846C-E8713ED6E6C7}" destId="{79C57930-4ABC-46B3-ADFB-C0B478EAC8F6}" srcOrd="3" destOrd="0" presId="urn:microsoft.com/office/officeart/2008/layout/VerticalCurvedList"/>
    <dgm:cxn modelId="{01E3FDA6-82D2-4683-87BA-DA729BBFEF83}" type="presParOf" srcId="{4F74FFCF-ABA8-4CB3-A7CE-87C20AEB98DE}" destId="{F27DE6A4-0DCB-4302-B0CD-24CE3ABBE407}" srcOrd="1" destOrd="0" presId="urn:microsoft.com/office/officeart/2008/layout/VerticalCurvedList"/>
    <dgm:cxn modelId="{EDF0A970-211C-4011-94EB-DD0DC1DDAC47}" type="presParOf" srcId="{4F74FFCF-ABA8-4CB3-A7CE-87C20AEB98DE}" destId="{745D037C-A221-4BC8-B03F-7D9EBCADECF1}" srcOrd="2" destOrd="0" presId="urn:microsoft.com/office/officeart/2008/layout/VerticalCurvedList"/>
    <dgm:cxn modelId="{8841D079-9515-42E8-AE93-90586A5A8A42}" type="presParOf" srcId="{745D037C-A221-4BC8-B03F-7D9EBCADECF1}" destId="{E64D0B11-0751-4AF3-BE14-4EAE0A67C583}" srcOrd="0" destOrd="0" presId="urn:microsoft.com/office/officeart/2008/layout/VerticalCurvedList"/>
    <dgm:cxn modelId="{FAA7F06A-65F7-4F57-8E22-88DDD28A320D}" type="presParOf" srcId="{4F74FFCF-ABA8-4CB3-A7CE-87C20AEB98DE}" destId="{F29C00DB-2A11-4177-8035-2A586E6F2661}" srcOrd="3" destOrd="0" presId="urn:microsoft.com/office/officeart/2008/layout/VerticalCurvedList"/>
    <dgm:cxn modelId="{40A8608E-154D-42E1-99C0-1D5088F73095}" type="presParOf" srcId="{4F74FFCF-ABA8-4CB3-A7CE-87C20AEB98DE}" destId="{ECB0ACFB-D7B7-4381-80F7-FD781DA0CD4C}" srcOrd="4" destOrd="0" presId="urn:microsoft.com/office/officeart/2008/layout/VerticalCurvedList"/>
    <dgm:cxn modelId="{A290245F-AE08-4FEA-A7DF-8FD4D52007ED}" type="presParOf" srcId="{ECB0ACFB-D7B7-4381-80F7-FD781DA0CD4C}" destId="{545747B5-717C-4167-B8D4-14758C8AF4CC}" srcOrd="0" destOrd="0" presId="urn:microsoft.com/office/officeart/2008/layout/VerticalCurvedList"/>
    <dgm:cxn modelId="{BF63E404-FCD8-43CE-8F06-55D950ED92D3}" type="presParOf" srcId="{4F74FFCF-ABA8-4CB3-A7CE-87C20AEB98DE}" destId="{189E89C4-C4F2-4808-8116-B1A0A4F92283}" srcOrd="5" destOrd="0" presId="urn:microsoft.com/office/officeart/2008/layout/VerticalCurvedList"/>
    <dgm:cxn modelId="{7F993FE1-CBAC-4644-B0CB-625971D3FC9F}" type="presParOf" srcId="{4F74FFCF-ABA8-4CB3-A7CE-87C20AEB98DE}" destId="{ACE698C9-BDB2-4B9F-8AC0-F5E838F0096E}" srcOrd="6" destOrd="0" presId="urn:microsoft.com/office/officeart/2008/layout/VerticalCurvedList"/>
    <dgm:cxn modelId="{10DB8FA2-7D51-4238-8557-6CC9A7229E7C}" type="presParOf" srcId="{ACE698C9-BDB2-4B9F-8AC0-F5E838F0096E}" destId="{CBA2C20C-A409-471B-93EC-27986EEE7EB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62034EC-3D8E-43BE-9C1B-B9F0695CE4F7}" type="doc">
      <dgm:prSet loTypeId="urn:microsoft.com/office/officeart/2005/8/layout/vList2" loCatId="list" qsTypeId="urn:microsoft.com/office/officeart/2005/8/quickstyle/simple4#10" qsCatId="simple" csTypeId="urn:microsoft.com/office/officeart/2005/8/colors/colorful2#10" csCatId="colorful" phldr="1"/>
      <dgm:spPr/>
      <dgm:t>
        <a:bodyPr/>
        <a:lstStyle/>
        <a:p>
          <a:endParaRPr lang="hr-HR"/>
        </a:p>
      </dgm:t>
    </dgm:pt>
    <dgm:pt modelId="{C49585AF-9374-4E22-AB52-3F30BCF8C51A}">
      <dgm:prSet phldrT="[Tekst]"/>
      <dgm:spPr/>
      <dgm:t>
        <a:bodyPr/>
        <a:lstStyle/>
        <a:p>
          <a:r>
            <a:rPr lang="hr-HR" dirty="0"/>
            <a:t>U prvom polugodištu 2026. ostvaren je manjak prihoda nad rashodima u iznosu od 316.270,13 eura.</a:t>
          </a:r>
        </a:p>
      </dgm:t>
    </dgm:pt>
    <dgm:pt modelId="{B250A5B2-9225-4669-A355-A6327E3B9859}" type="parTrans" cxnId="{CB43C197-A318-4DA7-AE04-C53C6B4593FD}">
      <dgm:prSet/>
      <dgm:spPr/>
      <dgm:t>
        <a:bodyPr/>
        <a:lstStyle/>
        <a:p>
          <a:endParaRPr lang="hr-HR"/>
        </a:p>
      </dgm:t>
    </dgm:pt>
    <dgm:pt modelId="{37F5FCBB-769A-4B53-9312-D839ECB9C6F1}" type="sibTrans" cxnId="{CB43C197-A318-4DA7-AE04-C53C6B4593FD}">
      <dgm:prSet/>
      <dgm:spPr/>
      <dgm:t>
        <a:bodyPr/>
        <a:lstStyle/>
        <a:p>
          <a:endParaRPr lang="hr-HR"/>
        </a:p>
      </dgm:t>
    </dgm:pt>
    <dgm:pt modelId="{BF63B8B9-00DD-4CDC-8053-F020EBBB0A46}">
      <dgm:prSet phldrT="[Tekst]"/>
      <dgm:spPr/>
      <dgm:t>
        <a:bodyPr/>
        <a:lstStyle/>
        <a:p>
          <a:r>
            <a:rPr lang="hr-HR" dirty="0"/>
            <a:t>Preneseni višak prihoda iz prethodnih godina iznosio je 988.663,70 eura.</a:t>
          </a:r>
        </a:p>
      </dgm:t>
    </dgm:pt>
    <dgm:pt modelId="{6B426912-23E4-4ABE-A067-23FEC0837F15}" type="parTrans" cxnId="{96E84C8E-8FD4-4D2F-85B6-67C095703771}">
      <dgm:prSet/>
      <dgm:spPr/>
      <dgm:t>
        <a:bodyPr/>
        <a:lstStyle/>
        <a:p>
          <a:endParaRPr lang="hr-HR"/>
        </a:p>
      </dgm:t>
    </dgm:pt>
    <dgm:pt modelId="{B9110694-D47E-463C-A843-E3C75068BE5E}" type="sibTrans" cxnId="{96E84C8E-8FD4-4D2F-85B6-67C095703771}">
      <dgm:prSet/>
      <dgm:spPr/>
      <dgm:t>
        <a:bodyPr/>
        <a:lstStyle/>
        <a:p>
          <a:endParaRPr lang="hr-HR"/>
        </a:p>
      </dgm:t>
    </dgm:pt>
    <dgm:pt modelId="{80AC7E55-5CFD-48B8-A566-ADD312729DE8}">
      <dgm:prSet phldrT="[Tekst]"/>
      <dgm:spPr/>
      <dgm:t>
        <a:bodyPr/>
        <a:lstStyle/>
        <a:p>
          <a:r>
            <a:rPr lang="hr-HR" dirty="0"/>
            <a:t>Višak prihoda raspoloživ u sljedećem razdoblju iznosi 636.789,88  eura.</a:t>
          </a:r>
        </a:p>
      </dgm:t>
    </dgm:pt>
    <dgm:pt modelId="{A3D489A1-0DBA-41F2-ADE3-96CDE5FAC4A8}" type="parTrans" cxnId="{DD0863A5-E288-4846-9F14-408264555453}">
      <dgm:prSet/>
      <dgm:spPr/>
      <dgm:t>
        <a:bodyPr/>
        <a:lstStyle/>
        <a:p>
          <a:endParaRPr lang="hr-HR"/>
        </a:p>
      </dgm:t>
    </dgm:pt>
    <dgm:pt modelId="{75AE7BE7-613C-4D60-8A46-B338A5C06946}" type="sibTrans" cxnId="{DD0863A5-E288-4846-9F14-408264555453}">
      <dgm:prSet/>
      <dgm:spPr/>
      <dgm:t>
        <a:bodyPr/>
        <a:lstStyle/>
        <a:p>
          <a:endParaRPr lang="hr-HR"/>
        </a:p>
      </dgm:t>
    </dgm:pt>
    <dgm:pt modelId="{BCA857FF-92FA-4921-AF73-2670BC365D6C}" type="pres">
      <dgm:prSet presAssocID="{562034EC-3D8E-43BE-9C1B-B9F0695CE4F7}" presName="linear" presStyleCnt="0">
        <dgm:presLayoutVars>
          <dgm:animLvl val="lvl"/>
          <dgm:resizeHandles val="exact"/>
        </dgm:presLayoutVars>
      </dgm:prSet>
      <dgm:spPr/>
    </dgm:pt>
    <dgm:pt modelId="{F5CB7CE9-BD9F-404A-9672-47A3F19805A1}" type="pres">
      <dgm:prSet presAssocID="{C49585AF-9374-4E22-AB52-3F30BCF8C51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948B837-3A35-4205-A5D5-279C5B4EDC9B}" type="pres">
      <dgm:prSet presAssocID="{37F5FCBB-769A-4B53-9312-D839ECB9C6F1}" presName="spacer" presStyleCnt="0"/>
      <dgm:spPr/>
    </dgm:pt>
    <dgm:pt modelId="{756CA6F2-C72E-42A4-9E57-5580CEDD0B7C}" type="pres">
      <dgm:prSet presAssocID="{BF63B8B9-00DD-4CDC-8053-F020EBBB0A4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2689E4B-602D-4061-BB94-9BEAE1797DCF}" type="pres">
      <dgm:prSet presAssocID="{B9110694-D47E-463C-A843-E3C75068BE5E}" presName="spacer" presStyleCnt="0"/>
      <dgm:spPr/>
    </dgm:pt>
    <dgm:pt modelId="{FB5A2477-F27A-4F16-B7BF-FA1BEF41E7CB}" type="pres">
      <dgm:prSet presAssocID="{80AC7E55-5CFD-48B8-A566-ADD312729DE8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9024011C-280F-4F79-A8D9-634537235C11}" type="presOf" srcId="{BF63B8B9-00DD-4CDC-8053-F020EBBB0A46}" destId="{756CA6F2-C72E-42A4-9E57-5580CEDD0B7C}" srcOrd="0" destOrd="0" presId="urn:microsoft.com/office/officeart/2005/8/layout/vList2"/>
    <dgm:cxn modelId="{72241873-2E4D-402F-A40E-4C69CF9E63CA}" type="presOf" srcId="{C49585AF-9374-4E22-AB52-3F30BCF8C51A}" destId="{F5CB7CE9-BD9F-404A-9672-47A3F19805A1}" srcOrd="0" destOrd="0" presId="urn:microsoft.com/office/officeart/2005/8/layout/vList2"/>
    <dgm:cxn modelId="{48C17C87-C966-45DB-BAD7-F4520BF4D9C7}" type="presOf" srcId="{562034EC-3D8E-43BE-9C1B-B9F0695CE4F7}" destId="{BCA857FF-92FA-4921-AF73-2670BC365D6C}" srcOrd="0" destOrd="0" presId="urn:microsoft.com/office/officeart/2005/8/layout/vList2"/>
    <dgm:cxn modelId="{96E84C8E-8FD4-4D2F-85B6-67C095703771}" srcId="{562034EC-3D8E-43BE-9C1B-B9F0695CE4F7}" destId="{BF63B8B9-00DD-4CDC-8053-F020EBBB0A46}" srcOrd="1" destOrd="0" parTransId="{6B426912-23E4-4ABE-A067-23FEC0837F15}" sibTransId="{B9110694-D47E-463C-A843-E3C75068BE5E}"/>
    <dgm:cxn modelId="{CB43C197-A318-4DA7-AE04-C53C6B4593FD}" srcId="{562034EC-3D8E-43BE-9C1B-B9F0695CE4F7}" destId="{C49585AF-9374-4E22-AB52-3F30BCF8C51A}" srcOrd="0" destOrd="0" parTransId="{B250A5B2-9225-4669-A355-A6327E3B9859}" sibTransId="{37F5FCBB-769A-4B53-9312-D839ECB9C6F1}"/>
    <dgm:cxn modelId="{DD0863A5-E288-4846-9F14-408264555453}" srcId="{562034EC-3D8E-43BE-9C1B-B9F0695CE4F7}" destId="{80AC7E55-5CFD-48B8-A566-ADD312729DE8}" srcOrd="2" destOrd="0" parTransId="{A3D489A1-0DBA-41F2-ADE3-96CDE5FAC4A8}" sibTransId="{75AE7BE7-613C-4D60-8A46-B338A5C06946}"/>
    <dgm:cxn modelId="{C2C6B1F0-8A97-4BE7-B7D4-3FB2EABB9374}" type="presOf" srcId="{80AC7E55-5CFD-48B8-A566-ADD312729DE8}" destId="{FB5A2477-F27A-4F16-B7BF-FA1BEF41E7CB}" srcOrd="0" destOrd="0" presId="urn:microsoft.com/office/officeart/2005/8/layout/vList2"/>
    <dgm:cxn modelId="{048F9615-567B-4197-9AF1-7E8877DAAA87}" type="presParOf" srcId="{BCA857FF-92FA-4921-AF73-2670BC365D6C}" destId="{F5CB7CE9-BD9F-404A-9672-47A3F19805A1}" srcOrd="0" destOrd="0" presId="urn:microsoft.com/office/officeart/2005/8/layout/vList2"/>
    <dgm:cxn modelId="{3BAFB155-0ADD-445A-BE8B-62E5D500573E}" type="presParOf" srcId="{BCA857FF-92FA-4921-AF73-2670BC365D6C}" destId="{C948B837-3A35-4205-A5D5-279C5B4EDC9B}" srcOrd="1" destOrd="0" presId="urn:microsoft.com/office/officeart/2005/8/layout/vList2"/>
    <dgm:cxn modelId="{9966BE3A-64E2-411C-89E2-49240AAB3BC6}" type="presParOf" srcId="{BCA857FF-92FA-4921-AF73-2670BC365D6C}" destId="{756CA6F2-C72E-42A4-9E57-5580CEDD0B7C}" srcOrd="2" destOrd="0" presId="urn:microsoft.com/office/officeart/2005/8/layout/vList2"/>
    <dgm:cxn modelId="{F34CF811-EB98-40DF-B2CD-50B75C5C459B}" type="presParOf" srcId="{BCA857FF-92FA-4921-AF73-2670BC365D6C}" destId="{42689E4B-602D-4061-BB94-9BEAE1797DCF}" srcOrd="3" destOrd="0" presId="urn:microsoft.com/office/officeart/2005/8/layout/vList2"/>
    <dgm:cxn modelId="{46B153F4-F7FC-4DE0-A5C5-1DADCB25D45B}" type="presParOf" srcId="{BCA857FF-92FA-4921-AF73-2670BC365D6C}" destId="{FB5A2477-F27A-4F16-B7BF-FA1BEF41E7C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B570FA-B49C-43AF-B971-F8ED4768F33C}">
      <dsp:nvSpPr>
        <dsp:cNvPr id="0" name=""/>
        <dsp:cNvSpPr/>
      </dsp:nvSpPr>
      <dsp:spPr>
        <a:xfrm>
          <a:off x="0" y="47"/>
          <a:ext cx="9618133" cy="155070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 dirty="0"/>
            <a:t>Proračun Općine Barban za 2026. godinu i projekcije za 2027. i 2028. godinu i Odluka o izvršavanju Proračuna Općine Barban za 2026. godinu doneseni su na sjednici Općinskog vijeća održanoj 22. prosinca 2025. godine, a objavljeni su u „Službenim novinama Općine Barban“ broj 13/25.</a:t>
          </a:r>
          <a:endParaRPr lang="en-US" sz="2000" kern="1200" dirty="0"/>
        </a:p>
      </dsp:txBody>
      <dsp:txXfrm>
        <a:off x="75699" y="75746"/>
        <a:ext cx="9466735" cy="1399309"/>
      </dsp:txXfrm>
    </dsp:sp>
    <dsp:sp modelId="{93AE1568-309B-4AA2-83ED-CBF0284165A8}">
      <dsp:nvSpPr>
        <dsp:cNvPr id="0" name=""/>
        <dsp:cNvSpPr/>
      </dsp:nvSpPr>
      <dsp:spPr>
        <a:xfrm>
          <a:off x="0" y="1564254"/>
          <a:ext cx="9618133" cy="155070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 dirty="0"/>
            <a:t>Prve izmjene i dopune Proračuna Općine Barban za 2026. godinu i projekcija za 2027. i 2028. godinu i Odluka o izmjenama i dopunama Odluke o izvršavanju proračuna Općine Barban za 2026. godinu doneseni su na sjednici Općinskog vijeća održanoj 16. lipnja 2026. godine, a objavljeni su u „Službenim novinama Općine Barban“ broj 4/26.</a:t>
          </a:r>
          <a:endParaRPr lang="en-US" sz="2000" kern="1200" dirty="0"/>
        </a:p>
      </dsp:txBody>
      <dsp:txXfrm>
        <a:off x="75699" y="1639953"/>
        <a:ext cx="9466735" cy="1399309"/>
      </dsp:txXfrm>
    </dsp:sp>
    <dsp:sp modelId="{FE505DC2-54CC-435D-A4F2-E1E68BA03C59}">
      <dsp:nvSpPr>
        <dsp:cNvPr id="0" name=""/>
        <dsp:cNvSpPr/>
      </dsp:nvSpPr>
      <dsp:spPr>
        <a:xfrm>
          <a:off x="0" y="3128461"/>
          <a:ext cx="9618133" cy="155070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/>
            <a:t>Proračun Općine Barban za 2026. godinu usvojen je u ukupnom iznosu od 6.077.971,12,00 eura.</a:t>
          </a:r>
          <a:endParaRPr lang="en-US" sz="2000" kern="1200"/>
        </a:p>
      </dsp:txBody>
      <dsp:txXfrm>
        <a:off x="75699" y="3204160"/>
        <a:ext cx="9466735" cy="13993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487121-5BDC-4294-AB99-46D4D4F2DA8B}">
      <dsp:nvSpPr>
        <dsp:cNvPr id="0" name=""/>
        <dsp:cNvSpPr/>
      </dsp:nvSpPr>
      <dsp:spPr>
        <a:xfrm>
          <a:off x="-4627691" y="-709478"/>
          <a:ext cx="5512439" cy="5512439"/>
        </a:xfrm>
        <a:prstGeom prst="blockArc">
          <a:avLst>
            <a:gd name="adj1" fmla="val 18900000"/>
            <a:gd name="adj2" fmla="val 2700000"/>
            <a:gd name="adj3" fmla="val 392"/>
          </a:avLst>
        </a:prstGeom>
        <a:noFill/>
        <a:ln w="19050" cap="rnd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8195B8-CBC6-4D63-9389-740142FEC071}">
      <dsp:nvSpPr>
        <dsp:cNvPr id="0" name=""/>
        <dsp:cNvSpPr/>
      </dsp:nvSpPr>
      <dsp:spPr>
        <a:xfrm>
          <a:off x="569013" y="409348"/>
          <a:ext cx="8993467" cy="81869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9840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 dirty="0"/>
            <a:t>Ukupni prihodi i primici proračuna ostvareni  u prvom polugodištu su u iznosu od 1.324.249,30 eura ili 36,53 %  godišnjeg plana</a:t>
          </a:r>
        </a:p>
      </dsp:txBody>
      <dsp:txXfrm>
        <a:off x="569013" y="409348"/>
        <a:ext cx="8993467" cy="818696"/>
      </dsp:txXfrm>
    </dsp:sp>
    <dsp:sp modelId="{B2905B63-D15D-40B2-8A08-F5E90A9BD324}">
      <dsp:nvSpPr>
        <dsp:cNvPr id="0" name=""/>
        <dsp:cNvSpPr/>
      </dsp:nvSpPr>
      <dsp:spPr>
        <a:xfrm>
          <a:off x="57327" y="307011"/>
          <a:ext cx="1023370" cy="10233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301E4B-2C89-40DB-91DC-0197C58EA035}">
      <dsp:nvSpPr>
        <dsp:cNvPr id="0" name=""/>
        <dsp:cNvSpPr/>
      </dsp:nvSpPr>
      <dsp:spPr>
        <a:xfrm>
          <a:off x="866609" y="1637392"/>
          <a:ext cx="8695871" cy="81869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9840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 dirty="0"/>
            <a:t>U strukturi ukupno ostvarenih prihoda i primitaka, 98,32 % čine prihodi poslovanja, a 1,68 % čine prihodi od prodaje nefinancijske imovine. Primici od financijske imovine i zaduživanja u prvom polugodištu 2026. nisu ostvareni</a:t>
          </a:r>
        </a:p>
      </dsp:txBody>
      <dsp:txXfrm>
        <a:off x="866609" y="1637392"/>
        <a:ext cx="8695871" cy="818696"/>
      </dsp:txXfrm>
    </dsp:sp>
    <dsp:sp modelId="{F7BDBD56-048E-4E1F-9C1F-4F355219C4F8}">
      <dsp:nvSpPr>
        <dsp:cNvPr id="0" name=""/>
        <dsp:cNvSpPr/>
      </dsp:nvSpPr>
      <dsp:spPr>
        <a:xfrm>
          <a:off x="354924" y="1535055"/>
          <a:ext cx="1023370" cy="10233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BE2147-F740-4A95-B70B-A3E594C77F4C}">
      <dsp:nvSpPr>
        <dsp:cNvPr id="0" name=""/>
        <dsp:cNvSpPr/>
      </dsp:nvSpPr>
      <dsp:spPr>
        <a:xfrm>
          <a:off x="569013" y="2865437"/>
          <a:ext cx="8993467" cy="81869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9840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800" kern="1200" dirty="0"/>
            <a:t>Usporedbom ostvarenih prihoda u prvom polugodištu 2026. godine s istim razdobljem 2025. godine, utvrđeno je povećanje ostvarenih prihoda za 16,80 % u odnosu na prethodnu godinu.</a:t>
          </a:r>
        </a:p>
      </dsp:txBody>
      <dsp:txXfrm>
        <a:off x="569013" y="2865437"/>
        <a:ext cx="8993467" cy="818696"/>
      </dsp:txXfrm>
    </dsp:sp>
    <dsp:sp modelId="{7269B54C-A1BA-4018-A3CD-E6D96A7F45E0}">
      <dsp:nvSpPr>
        <dsp:cNvPr id="0" name=""/>
        <dsp:cNvSpPr/>
      </dsp:nvSpPr>
      <dsp:spPr>
        <a:xfrm>
          <a:off x="57327" y="2763100"/>
          <a:ext cx="1023370" cy="10233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6A68E0-4CF2-434A-B2A9-CFEDAB54E15B}">
      <dsp:nvSpPr>
        <dsp:cNvPr id="0" name=""/>
        <dsp:cNvSpPr/>
      </dsp:nvSpPr>
      <dsp:spPr>
        <a:xfrm>
          <a:off x="-4387787" y="-673007"/>
          <a:ext cx="5227451" cy="5227451"/>
        </a:xfrm>
        <a:prstGeom prst="blockArc">
          <a:avLst>
            <a:gd name="adj1" fmla="val 18900000"/>
            <a:gd name="adj2" fmla="val 2700000"/>
            <a:gd name="adj3" fmla="val 413"/>
          </a:avLst>
        </a:prstGeom>
        <a:noFill/>
        <a:ln w="19050" cap="rnd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7DE6A4-0DCB-4302-B0CD-24CE3ABBE407}">
      <dsp:nvSpPr>
        <dsp:cNvPr id="0" name=""/>
        <dsp:cNvSpPr/>
      </dsp:nvSpPr>
      <dsp:spPr>
        <a:xfrm>
          <a:off x="540004" y="388143"/>
          <a:ext cx="8004004" cy="77628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6178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500" kern="1200" dirty="0"/>
            <a:t>Ukupni rashodi i izdaci proračuna ostvareni  u prvom polugodištu su u iznosu od 1.640.519,43 eura ili 26,99 % godišnjeg plana</a:t>
          </a:r>
        </a:p>
      </dsp:txBody>
      <dsp:txXfrm>
        <a:off x="540004" y="388143"/>
        <a:ext cx="8004004" cy="776287"/>
      </dsp:txXfrm>
    </dsp:sp>
    <dsp:sp modelId="{E64D0B11-0751-4AF3-BE14-4EAE0A67C583}">
      <dsp:nvSpPr>
        <dsp:cNvPr id="0" name=""/>
        <dsp:cNvSpPr/>
      </dsp:nvSpPr>
      <dsp:spPr>
        <a:xfrm>
          <a:off x="54824" y="291107"/>
          <a:ext cx="970359" cy="97035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9C00DB-2A11-4177-8035-2A586E6F2661}">
      <dsp:nvSpPr>
        <dsp:cNvPr id="0" name=""/>
        <dsp:cNvSpPr/>
      </dsp:nvSpPr>
      <dsp:spPr>
        <a:xfrm>
          <a:off x="822184" y="1552574"/>
          <a:ext cx="7721824" cy="77628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6178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500" kern="1200" dirty="0"/>
            <a:t>U strukturi ukupno izvršenih rashoda i izdataka najveći je udjel rashoda poslovanja s 90,16 %,a 9,84% rashodi za nabavu nefinancijske imovinu. Općina u prvom polugodištu 2026. nije imala obveza po kreditima i zajmovima.</a:t>
          </a:r>
        </a:p>
      </dsp:txBody>
      <dsp:txXfrm>
        <a:off x="822184" y="1552574"/>
        <a:ext cx="7721824" cy="776287"/>
      </dsp:txXfrm>
    </dsp:sp>
    <dsp:sp modelId="{545747B5-717C-4167-B8D4-14758C8AF4CC}">
      <dsp:nvSpPr>
        <dsp:cNvPr id="0" name=""/>
        <dsp:cNvSpPr/>
      </dsp:nvSpPr>
      <dsp:spPr>
        <a:xfrm>
          <a:off x="337004" y="1455538"/>
          <a:ext cx="970359" cy="97035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9E89C4-C4F2-4808-8116-B1A0A4F92283}">
      <dsp:nvSpPr>
        <dsp:cNvPr id="0" name=""/>
        <dsp:cNvSpPr/>
      </dsp:nvSpPr>
      <dsp:spPr>
        <a:xfrm>
          <a:off x="540004" y="2717005"/>
          <a:ext cx="8004004" cy="77628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6178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500" kern="1200" dirty="0"/>
            <a:t>Uspoređujući ostvarenje u prvom polugodištu 2026. s istim razdobljem 2025. godine, izvršeni rashodi su veći 20,31%.</a:t>
          </a:r>
        </a:p>
      </dsp:txBody>
      <dsp:txXfrm>
        <a:off x="540004" y="2717005"/>
        <a:ext cx="8004004" cy="776287"/>
      </dsp:txXfrm>
    </dsp:sp>
    <dsp:sp modelId="{CBA2C20C-A409-471B-93EC-27986EEE7EBC}">
      <dsp:nvSpPr>
        <dsp:cNvPr id="0" name=""/>
        <dsp:cNvSpPr/>
      </dsp:nvSpPr>
      <dsp:spPr>
        <a:xfrm>
          <a:off x="54824" y="2619969"/>
          <a:ext cx="970359" cy="97035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CB7CE9-BD9F-404A-9672-47A3F19805A1}">
      <dsp:nvSpPr>
        <dsp:cNvPr id="0" name=""/>
        <dsp:cNvSpPr/>
      </dsp:nvSpPr>
      <dsp:spPr>
        <a:xfrm>
          <a:off x="0" y="34140"/>
          <a:ext cx="6628804" cy="15795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000" kern="1200" dirty="0"/>
            <a:t>U prvom polugodištu 2026. ostvaren je manjak prihoda nad rashodima u iznosu od 316.270,13 eura.</a:t>
          </a:r>
        </a:p>
      </dsp:txBody>
      <dsp:txXfrm>
        <a:off x="77105" y="111245"/>
        <a:ext cx="6474594" cy="1425290"/>
      </dsp:txXfrm>
    </dsp:sp>
    <dsp:sp modelId="{756CA6F2-C72E-42A4-9E57-5580CEDD0B7C}">
      <dsp:nvSpPr>
        <dsp:cNvPr id="0" name=""/>
        <dsp:cNvSpPr/>
      </dsp:nvSpPr>
      <dsp:spPr>
        <a:xfrm>
          <a:off x="0" y="1700040"/>
          <a:ext cx="6628804" cy="1579500"/>
        </a:xfrm>
        <a:prstGeom prst="roundRect">
          <a:avLst/>
        </a:prstGeom>
        <a:gradFill rotWithShape="0">
          <a:gsLst>
            <a:gs pos="0">
              <a:schemeClr val="accent2">
                <a:hueOff val="-1482143"/>
                <a:satOff val="7100"/>
                <a:lumOff val="6569"/>
                <a:alphaOff val="0"/>
                <a:tint val="96000"/>
                <a:lumMod val="100000"/>
              </a:schemeClr>
            </a:gs>
            <a:gs pos="78000">
              <a:schemeClr val="accent2">
                <a:hueOff val="-1482143"/>
                <a:satOff val="7100"/>
                <a:lumOff val="6569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000" kern="1200" dirty="0"/>
            <a:t>Preneseni višak prihoda iz prethodnih godina iznosio je 988.663,70 eura.</a:t>
          </a:r>
        </a:p>
      </dsp:txBody>
      <dsp:txXfrm>
        <a:off x="77105" y="1777145"/>
        <a:ext cx="6474594" cy="1425290"/>
      </dsp:txXfrm>
    </dsp:sp>
    <dsp:sp modelId="{FB5A2477-F27A-4F16-B7BF-FA1BEF41E7CB}">
      <dsp:nvSpPr>
        <dsp:cNvPr id="0" name=""/>
        <dsp:cNvSpPr/>
      </dsp:nvSpPr>
      <dsp:spPr>
        <a:xfrm>
          <a:off x="0" y="3365940"/>
          <a:ext cx="6628804" cy="1579500"/>
        </a:xfrm>
        <a:prstGeom prst="roundRect">
          <a:avLst/>
        </a:prstGeom>
        <a:gradFill rotWithShape="0">
          <a:gsLst>
            <a:gs pos="0">
              <a:schemeClr val="accent2">
                <a:hueOff val="-2964286"/>
                <a:satOff val="14200"/>
                <a:lumOff val="13137"/>
                <a:alphaOff val="0"/>
                <a:tint val="96000"/>
                <a:lumMod val="100000"/>
              </a:schemeClr>
            </a:gs>
            <a:gs pos="78000">
              <a:schemeClr val="accent2">
                <a:hueOff val="-2964286"/>
                <a:satOff val="14200"/>
                <a:lumOff val="1313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3000" kern="1200" dirty="0"/>
            <a:t>Višak prihoda raspoloživ u sljedećem razdoblju iznosi 636.789,88  eura.</a:t>
          </a:r>
        </a:p>
      </dsp:txBody>
      <dsp:txXfrm>
        <a:off x="77105" y="3443045"/>
        <a:ext cx="6474594" cy="14252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#10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47745" y="0"/>
            <a:ext cx="2943596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23137-55D6-4860-94BA-32550011BEF4}" type="datetimeFigureOut">
              <a:rPr lang="hr-HR" smtClean="0"/>
              <a:t>01.10.2026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39838"/>
            <a:ext cx="5954713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79292" y="4776431"/>
            <a:ext cx="5434330" cy="390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3596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47745" y="9427076"/>
            <a:ext cx="2943596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C8D48D-E872-4757-9784-B78D3CC77BA4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07831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8D48D-E872-4757-9784-B78D3CC77BA4}" type="slidenum">
              <a:rPr lang="hr-HR" smtClean="0"/>
              <a:t>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90091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DBCB-8ECB-44FC-8AEF-78142676FF9A}" type="datetimeFigureOut">
              <a:rPr lang="hr-HR" smtClean="0"/>
              <a:t>01.10.2026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1A624-1695-4412-AA6E-0E3B4CBEEC2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52230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DBCB-8ECB-44FC-8AEF-78142676FF9A}" type="datetimeFigureOut">
              <a:rPr lang="hr-HR" smtClean="0"/>
              <a:t>01.10.2026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1A624-1695-4412-AA6E-0E3B4CBEEC2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95045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DBCB-8ECB-44FC-8AEF-78142676FF9A}" type="datetimeFigureOut">
              <a:rPr lang="hr-HR" smtClean="0"/>
              <a:t>01.10.2026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1A624-1695-4412-AA6E-0E3B4CBEEC2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32129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DBCB-8ECB-44FC-8AEF-78142676FF9A}" type="datetimeFigureOut">
              <a:rPr lang="hr-HR" smtClean="0"/>
              <a:t>01.10.2026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1A624-1695-4412-AA6E-0E3B4CBEEC2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42718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DBCB-8ECB-44FC-8AEF-78142676FF9A}" type="datetimeFigureOut">
              <a:rPr lang="hr-HR" smtClean="0"/>
              <a:t>01.10.2026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1A624-1695-4412-AA6E-0E3B4CBEEC2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10683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DBCB-8ECB-44FC-8AEF-78142676FF9A}" type="datetimeFigureOut">
              <a:rPr lang="hr-HR" smtClean="0"/>
              <a:t>01.10.2026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1A624-1695-4412-AA6E-0E3B4CBEEC2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49564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DBCB-8ECB-44FC-8AEF-78142676FF9A}" type="datetimeFigureOut">
              <a:rPr lang="hr-HR" smtClean="0"/>
              <a:t>01.10.2026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1A624-1695-4412-AA6E-0E3B4CBEEC2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7634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DBCB-8ECB-44FC-8AEF-78142676FF9A}" type="datetimeFigureOut">
              <a:rPr lang="hr-HR" smtClean="0"/>
              <a:t>01.10.2026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1A624-1695-4412-AA6E-0E3B4CBEEC2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10869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DBCB-8ECB-44FC-8AEF-78142676FF9A}" type="datetimeFigureOut">
              <a:rPr lang="hr-HR" smtClean="0"/>
              <a:t>01.10.2026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1A624-1695-4412-AA6E-0E3B4CBEEC2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75301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DBCB-8ECB-44FC-8AEF-78142676FF9A}" type="datetimeFigureOut">
              <a:rPr lang="hr-HR" smtClean="0"/>
              <a:t>01.10.2026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1A624-1695-4412-AA6E-0E3B4CBEEC2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3225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DBCB-8ECB-44FC-8AEF-78142676FF9A}" type="datetimeFigureOut">
              <a:rPr lang="hr-HR" smtClean="0"/>
              <a:t>01.10.2026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1A624-1695-4412-AA6E-0E3B4CBEEC29}" type="slidenum">
              <a:rPr lang="hr-HR" smtClean="0"/>
              <a:t>‹#›</a:t>
            </a:fld>
            <a:endParaRPr lang="hr-H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471127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DBCB-8ECB-44FC-8AEF-78142676FF9A}" type="datetimeFigureOut">
              <a:rPr lang="hr-HR" smtClean="0"/>
              <a:t>01.10.2026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1A624-1695-4412-AA6E-0E3B4CBEEC2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490763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DBCB-8ECB-44FC-8AEF-78142676FF9A}" type="datetimeFigureOut">
              <a:rPr lang="hr-HR" smtClean="0"/>
              <a:t>01.10.2026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1A624-1695-4412-AA6E-0E3B4CBEEC29}" type="slidenum">
              <a:rPr lang="hr-HR" smtClean="0"/>
              <a:t>‹#›</a:t>
            </a:fld>
            <a:endParaRPr lang="hr-H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960821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DBCB-8ECB-44FC-8AEF-78142676FF9A}" type="datetimeFigureOut">
              <a:rPr lang="hr-HR" smtClean="0"/>
              <a:t>01.10.2026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1A624-1695-4412-AA6E-0E3B4CBEEC2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160273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DBCB-8ECB-44FC-8AEF-78142676FF9A}" type="datetimeFigureOut">
              <a:rPr lang="hr-HR" smtClean="0"/>
              <a:t>01.10.2026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1A624-1695-4412-AA6E-0E3B4CBEEC2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094727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6DBCB-8ECB-44FC-8AEF-78142676FF9A}" type="datetimeFigureOut">
              <a:rPr lang="hr-HR" smtClean="0"/>
              <a:t>01.10.2026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1A624-1695-4412-AA6E-0E3B4CBEEC2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07407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r-HR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56DBCB-8ECB-44FC-8AEF-78142676FF9A}" type="datetimeFigureOut">
              <a:rPr lang="hr-HR" smtClean="0"/>
              <a:t>01.10.2026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E91A624-1695-4412-AA6E-0E3B4CBEEC2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94451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  <p:sldLayoutId id="2147483749" r:id="rId14"/>
    <p:sldLayoutId id="2147483750" r:id="rId15"/>
    <p:sldLayoutId id="214748375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179DE42-5613-4B35-A1E6-6CCBAA13C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B898B32-3891-4C3A-8F58-C5969D2E90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48300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AE4806D-B8F9-4679-A68A-9BD21C01A3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7175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23">
            <a:extLst>
              <a:ext uri="{FF2B5EF4-FFF2-40B4-BE49-F238E27FC236}">
                <a16:creationId xmlns:a16="http://schemas.microsoft.com/office/drawing/2014/main" id="{52FB45E9-914E-4471-AC87-E475CD517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58764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6" name="Rectangle 25">
            <a:extLst>
              <a:ext uri="{FF2B5EF4-FFF2-40B4-BE49-F238E27FC236}">
                <a16:creationId xmlns:a16="http://schemas.microsoft.com/office/drawing/2014/main" id="{C310626D-5743-49D4-8F7D-88C4F8F05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80730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3C195FC1-B568-4C72-9902-34CB35DDD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9621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0" name="Rectangle 27">
            <a:extLst>
              <a:ext uri="{FF2B5EF4-FFF2-40B4-BE49-F238E27FC236}">
                <a16:creationId xmlns:a16="http://schemas.microsoft.com/office/drawing/2014/main" id="{EF2BDF77-362C-43F0-8CBB-A969EC2AE0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11788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4BE96B01-3929-432D-B8C2-ADBCB74C2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48954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2A6FCDE6-CDE2-4C51-B18E-A95CFB679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16287" y="-8467"/>
            <a:ext cx="9175713" cy="6866467"/>
          </a:xfrm>
          <a:custGeom>
            <a:avLst/>
            <a:gdLst>
              <a:gd name="connsiteX0" fmla="*/ 0 w 9175713"/>
              <a:gd name="connsiteY0" fmla="*/ 0 h 6866467"/>
              <a:gd name="connsiteX1" fmla="*/ 1249825 w 9175713"/>
              <a:gd name="connsiteY1" fmla="*/ 0 h 6866467"/>
              <a:gd name="connsiteX2" fmla="*/ 1249825 w 9175713"/>
              <a:gd name="connsiteY2" fmla="*/ 8467 h 6866467"/>
              <a:gd name="connsiteX3" fmla="*/ 9175713 w 9175713"/>
              <a:gd name="connsiteY3" fmla="*/ 8467 h 6866467"/>
              <a:gd name="connsiteX4" fmla="*/ 9175713 w 9175713"/>
              <a:gd name="connsiteY4" fmla="*/ 6866467 h 6866467"/>
              <a:gd name="connsiteX5" fmla="*/ 1249825 w 9175713"/>
              <a:gd name="connsiteY5" fmla="*/ 6866467 h 6866467"/>
              <a:gd name="connsiteX6" fmla="*/ 1109382 w 9175713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75713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9175713" y="8467"/>
                </a:lnTo>
                <a:lnTo>
                  <a:pt x="9175713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92C800F4-AF98-1E2D-7F6F-E71233A3ED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19136" y="1020871"/>
            <a:ext cx="6960759" cy="2849671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r>
              <a:rPr lang="hr-HR" sz="4200">
                <a:solidFill>
                  <a:srgbClr val="FFFFFF"/>
                </a:solidFill>
              </a:rPr>
              <a:t>POLUGODIŠNJI IZVJEŠTAJ O IZVRŠENJU PRORAČUNA OPĆINE BARBAN ZA 2026. GODINU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2FF735F4-440B-643E-3F79-F412C5537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48104" y="3962088"/>
            <a:ext cx="6112077" cy="1186108"/>
          </a:xfrm>
        </p:spPr>
        <p:txBody>
          <a:bodyPr>
            <a:normAutofit/>
          </a:bodyPr>
          <a:lstStyle/>
          <a:p>
            <a:pPr algn="l"/>
            <a:endParaRPr lang="hr-HR">
              <a:solidFill>
                <a:srgbClr val="FFFFFF">
                  <a:alpha val="70000"/>
                </a:srgbClr>
              </a:solidFill>
            </a:endParaRPr>
          </a:p>
          <a:p>
            <a:pPr algn="l"/>
            <a:endParaRPr lang="hr-HR">
              <a:solidFill>
                <a:srgbClr val="FFFFFF">
                  <a:alpha val="70000"/>
                </a:srgbClr>
              </a:solidFill>
            </a:endParaRPr>
          </a:p>
          <a:p>
            <a:pPr algn="l"/>
            <a:r>
              <a:rPr lang="hr-HR">
                <a:solidFill>
                  <a:srgbClr val="FFFFFF">
                    <a:alpha val="70000"/>
                  </a:srgbClr>
                </a:solidFill>
              </a:rPr>
              <a:t>VODIČ ZA GRAĐANE</a:t>
            </a: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9D2E8756-2465-473A-BA2A-2DB1D6224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062562" y="3271487"/>
            <a:ext cx="220660" cy="186439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1081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D5E618A9-6D21-F068-2869-569C8C7CD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hr-HR" dirty="0"/>
              <a:t>OPĆENITO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C3527E2D-049D-43D9-08D3-63D38DF594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6336876"/>
              </p:ext>
            </p:extLst>
          </p:nvPr>
        </p:nvGraphicFramePr>
        <p:xfrm>
          <a:off x="1286933" y="1709058"/>
          <a:ext cx="9618133" cy="4679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63542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B0BE4ED-F415-B64F-89E7-A28271E75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Polugodišnji izvještaj o izvršenju proračuna za 2026. godinu</a:t>
            </a:r>
          </a:p>
        </p:txBody>
      </p:sp>
      <p:graphicFrame>
        <p:nvGraphicFramePr>
          <p:cNvPr id="15" name="Rezervirano mjesto sadržaja 8">
            <a:extLst>
              <a:ext uri="{FF2B5EF4-FFF2-40B4-BE49-F238E27FC236}">
                <a16:creationId xmlns:a16="http://schemas.microsoft.com/office/drawing/2014/main" id="{FF5D260F-7BF3-A44D-3FC9-6521667AA2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261437"/>
              </p:ext>
            </p:extLst>
          </p:nvPr>
        </p:nvGraphicFramePr>
        <p:xfrm>
          <a:off x="677862" y="1930400"/>
          <a:ext cx="10520410" cy="4645756"/>
        </p:xfrm>
        <a:graphic>
          <a:graphicData uri="http://schemas.openxmlformats.org/drawingml/2006/table">
            <a:tbl>
              <a:tblPr/>
              <a:tblGrid>
                <a:gridCol w="420291">
                  <a:extLst>
                    <a:ext uri="{9D8B030D-6E8A-4147-A177-3AD203B41FA5}">
                      <a16:colId xmlns:a16="http://schemas.microsoft.com/office/drawing/2014/main" val="1817984181"/>
                    </a:ext>
                  </a:extLst>
                </a:gridCol>
                <a:gridCol w="420291">
                  <a:extLst>
                    <a:ext uri="{9D8B030D-6E8A-4147-A177-3AD203B41FA5}">
                      <a16:colId xmlns:a16="http://schemas.microsoft.com/office/drawing/2014/main" val="3797106641"/>
                    </a:ext>
                  </a:extLst>
                </a:gridCol>
                <a:gridCol w="420291">
                  <a:extLst>
                    <a:ext uri="{9D8B030D-6E8A-4147-A177-3AD203B41FA5}">
                      <a16:colId xmlns:a16="http://schemas.microsoft.com/office/drawing/2014/main" val="1238286613"/>
                    </a:ext>
                  </a:extLst>
                </a:gridCol>
                <a:gridCol w="466260">
                  <a:extLst>
                    <a:ext uri="{9D8B030D-6E8A-4147-A177-3AD203B41FA5}">
                      <a16:colId xmlns:a16="http://schemas.microsoft.com/office/drawing/2014/main" val="1789942527"/>
                    </a:ext>
                  </a:extLst>
                </a:gridCol>
                <a:gridCol w="420291">
                  <a:extLst>
                    <a:ext uri="{9D8B030D-6E8A-4147-A177-3AD203B41FA5}">
                      <a16:colId xmlns:a16="http://schemas.microsoft.com/office/drawing/2014/main" val="217893443"/>
                    </a:ext>
                  </a:extLst>
                </a:gridCol>
                <a:gridCol w="420291">
                  <a:extLst>
                    <a:ext uri="{9D8B030D-6E8A-4147-A177-3AD203B41FA5}">
                      <a16:colId xmlns:a16="http://schemas.microsoft.com/office/drawing/2014/main" val="1067889497"/>
                    </a:ext>
                  </a:extLst>
                </a:gridCol>
                <a:gridCol w="420291">
                  <a:extLst>
                    <a:ext uri="{9D8B030D-6E8A-4147-A177-3AD203B41FA5}">
                      <a16:colId xmlns:a16="http://schemas.microsoft.com/office/drawing/2014/main" val="4167547086"/>
                    </a:ext>
                  </a:extLst>
                </a:gridCol>
                <a:gridCol w="420291">
                  <a:extLst>
                    <a:ext uri="{9D8B030D-6E8A-4147-A177-3AD203B41FA5}">
                      <a16:colId xmlns:a16="http://schemas.microsoft.com/office/drawing/2014/main" val="701219417"/>
                    </a:ext>
                  </a:extLst>
                </a:gridCol>
                <a:gridCol w="420291">
                  <a:extLst>
                    <a:ext uri="{9D8B030D-6E8A-4147-A177-3AD203B41FA5}">
                      <a16:colId xmlns:a16="http://schemas.microsoft.com/office/drawing/2014/main" val="307728985"/>
                    </a:ext>
                  </a:extLst>
                </a:gridCol>
                <a:gridCol w="420291">
                  <a:extLst>
                    <a:ext uri="{9D8B030D-6E8A-4147-A177-3AD203B41FA5}">
                      <a16:colId xmlns:a16="http://schemas.microsoft.com/office/drawing/2014/main" val="2813146997"/>
                    </a:ext>
                  </a:extLst>
                </a:gridCol>
                <a:gridCol w="420291">
                  <a:extLst>
                    <a:ext uri="{9D8B030D-6E8A-4147-A177-3AD203B41FA5}">
                      <a16:colId xmlns:a16="http://schemas.microsoft.com/office/drawing/2014/main" val="2707268680"/>
                    </a:ext>
                  </a:extLst>
                </a:gridCol>
                <a:gridCol w="420291">
                  <a:extLst>
                    <a:ext uri="{9D8B030D-6E8A-4147-A177-3AD203B41FA5}">
                      <a16:colId xmlns:a16="http://schemas.microsoft.com/office/drawing/2014/main" val="730758063"/>
                    </a:ext>
                  </a:extLst>
                </a:gridCol>
                <a:gridCol w="420291">
                  <a:extLst>
                    <a:ext uri="{9D8B030D-6E8A-4147-A177-3AD203B41FA5}">
                      <a16:colId xmlns:a16="http://schemas.microsoft.com/office/drawing/2014/main" val="3611863232"/>
                    </a:ext>
                  </a:extLst>
                </a:gridCol>
                <a:gridCol w="492529">
                  <a:extLst>
                    <a:ext uri="{9D8B030D-6E8A-4147-A177-3AD203B41FA5}">
                      <a16:colId xmlns:a16="http://schemas.microsoft.com/office/drawing/2014/main" val="215894276"/>
                    </a:ext>
                  </a:extLst>
                </a:gridCol>
                <a:gridCol w="420291">
                  <a:extLst>
                    <a:ext uri="{9D8B030D-6E8A-4147-A177-3AD203B41FA5}">
                      <a16:colId xmlns:a16="http://schemas.microsoft.com/office/drawing/2014/main" val="1679661803"/>
                    </a:ext>
                  </a:extLst>
                </a:gridCol>
                <a:gridCol w="492529">
                  <a:extLst>
                    <a:ext uri="{9D8B030D-6E8A-4147-A177-3AD203B41FA5}">
                      <a16:colId xmlns:a16="http://schemas.microsoft.com/office/drawing/2014/main" val="1694295450"/>
                    </a:ext>
                  </a:extLst>
                </a:gridCol>
                <a:gridCol w="420291">
                  <a:extLst>
                    <a:ext uri="{9D8B030D-6E8A-4147-A177-3AD203B41FA5}">
                      <a16:colId xmlns:a16="http://schemas.microsoft.com/office/drawing/2014/main" val="393307215"/>
                    </a:ext>
                  </a:extLst>
                </a:gridCol>
                <a:gridCol w="545065">
                  <a:extLst>
                    <a:ext uri="{9D8B030D-6E8A-4147-A177-3AD203B41FA5}">
                      <a16:colId xmlns:a16="http://schemas.microsoft.com/office/drawing/2014/main" val="2327363450"/>
                    </a:ext>
                  </a:extLst>
                </a:gridCol>
                <a:gridCol w="420291">
                  <a:extLst>
                    <a:ext uri="{9D8B030D-6E8A-4147-A177-3AD203B41FA5}">
                      <a16:colId xmlns:a16="http://schemas.microsoft.com/office/drawing/2014/main" val="1286794434"/>
                    </a:ext>
                  </a:extLst>
                </a:gridCol>
                <a:gridCol w="492529">
                  <a:extLst>
                    <a:ext uri="{9D8B030D-6E8A-4147-A177-3AD203B41FA5}">
                      <a16:colId xmlns:a16="http://schemas.microsoft.com/office/drawing/2014/main" val="3892581980"/>
                    </a:ext>
                  </a:extLst>
                </a:gridCol>
                <a:gridCol w="420291">
                  <a:extLst>
                    <a:ext uri="{9D8B030D-6E8A-4147-A177-3AD203B41FA5}">
                      <a16:colId xmlns:a16="http://schemas.microsoft.com/office/drawing/2014/main" val="3709651347"/>
                    </a:ext>
                  </a:extLst>
                </a:gridCol>
                <a:gridCol w="420291">
                  <a:extLst>
                    <a:ext uri="{9D8B030D-6E8A-4147-A177-3AD203B41FA5}">
                      <a16:colId xmlns:a16="http://schemas.microsoft.com/office/drawing/2014/main" val="1589753031"/>
                    </a:ext>
                  </a:extLst>
                </a:gridCol>
                <a:gridCol w="466260">
                  <a:extLst>
                    <a:ext uri="{9D8B030D-6E8A-4147-A177-3AD203B41FA5}">
                      <a16:colId xmlns:a16="http://schemas.microsoft.com/office/drawing/2014/main" val="3629012011"/>
                    </a:ext>
                  </a:extLst>
                </a:gridCol>
                <a:gridCol w="420291">
                  <a:extLst>
                    <a:ext uri="{9D8B030D-6E8A-4147-A177-3AD203B41FA5}">
                      <a16:colId xmlns:a16="http://schemas.microsoft.com/office/drawing/2014/main" val="512211209"/>
                    </a:ext>
                  </a:extLst>
                </a:gridCol>
              </a:tblGrid>
              <a:tr h="278190">
                <a:tc gridSpan="1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Račun / opis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Izvršenje 2025. €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Izvorni plan 2026.€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Tekući plan 2026.€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Izvršenje 2026.€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Indeks  4/1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Indeks  4/3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951983"/>
                  </a:ext>
                </a:extLst>
              </a:tr>
              <a:tr h="197664">
                <a:tc gridSpan="1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A. RAČUN PRIHODA I RASHODA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769225"/>
                  </a:ext>
                </a:extLst>
              </a:tr>
              <a:tr h="197664">
                <a:tc gridSpan="1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6 Prihodi poslovanja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1.128.888,72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3.579.774,41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3.579.774,41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1.302.029,30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115,34%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36,37%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091302"/>
                  </a:ext>
                </a:extLst>
              </a:tr>
              <a:tr h="197664">
                <a:tc gridSpan="1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7 Prihodi od prodaje nefinancijske imovine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4.845,00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45.000,00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45.000,00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22.220,00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458,62%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49,38%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924204"/>
                  </a:ext>
                </a:extLst>
              </a:tr>
              <a:tr h="197664">
                <a:tc gridSpan="1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 UKUPNI PRIHODI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1.133.733,72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3.624.774,41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3.624.774,41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1.324.249,30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116,80%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36,53%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21273"/>
                  </a:ext>
                </a:extLst>
              </a:tr>
              <a:tr h="197664">
                <a:tc gridSpan="1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3 Rashodi poslovanja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1.229.444,53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3.047.269,95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3.047.269,95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1.479.144,34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120,31%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48,54%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348696"/>
                  </a:ext>
                </a:extLst>
              </a:tr>
              <a:tr h="197664">
                <a:tc gridSpan="1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4 Rashodi za nabavu nefinancijske imovine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55.674,61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3.030.701,17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3.030.701,17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161.375,09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289,85%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5,32%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027944"/>
                  </a:ext>
                </a:extLst>
              </a:tr>
              <a:tr h="197664">
                <a:tc gridSpan="1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 UKUPNI RASHODI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1.285.119,14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6.077.971,12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6.077.971,12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1.640.519,43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127,66%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26,99%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134019"/>
                  </a:ext>
                </a:extLst>
              </a:tr>
              <a:tr h="197664">
                <a:tc gridSpan="1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 VIŠAK / MANJAK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-151.385,42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-2.453.196,71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-2.453.196,71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-316.270,13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208,92%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12,89%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273554"/>
                  </a:ext>
                </a:extLst>
              </a:tr>
              <a:tr h="1976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hr-HR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hr-HR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hr-HR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hr-HR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hr-HR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hr-HR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341328"/>
                  </a:ext>
                </a:extLst>
              </a:tr>
              <a:tr h="197664">
                <a:tc gridSpan="1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B. RAČUN FINANCIRANJA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485887"/>
                  </a:ext>
                </a:extLst>
              </a:tr>
              <a:tr h="197664">
                <a:tc gridSpan="1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8 Primici od financijske imovine i zaduživanja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1.500.000,00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1.500.000,00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779081"/>
                  </a:ext>
                </a:extLst>
              </a:tr>
              <a:tr h="197664">
                <a:tc gridSpan="1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5 Izdaci za financijsku imovinu i otplate zajmova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hr-HR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949273"/>
                  </a:ext>
                </a:extLst>
              </a:tr>
              <a:tr h="197664">
                <a:tc gridSpan="1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 NETO FINANCIRANJE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1.500.000,00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1.500.000,00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705139"/>
                  </a:ext>
                </a:extLst>
              </a:tr>
              <a:tr h="1976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hr-HR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hr-HR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hr-HR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hr-HR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hr-HR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hr-HR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0184978"/>
                  </a:ext>
                </a:extLst>
              </a:tr>
              <a:tr h="414286">
                <a:tc gridSpan="1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VIŠAK/MANJAK + NETO FINANCIRANJE</a:t>
                      </a:r>
                    </a:p>
                  </a:txBody>
                  <a:tcPr marL="5373" marR="5373" marT="537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hr-HR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0" i="0" u="none" strike="noStrike">
                          <a:effectLst/>
                          <a:latin typeface="Arial" panose="020B0604020202020204" pitchFamily="34" charset="0"/>
                        </a:rPr>
                        <a:t>-151.385,42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hr-HR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0" i="0" u="none" strike="noStrike">
                          <a:effectLst/>
                          <a:latin typeface="Arial" panose="020B0604020202020204" pitchFamily="34" charset="0"/>
                        </a:rPr>
                        <a:t>-953.196,71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hr-HR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0" i="0" u="none" strike="noStrike">
                          <a:effectLst/>
                          <a:latin typeface="Arial" panose="020B0604020202020204" pitchFamily="34" charset="0"/>
                        </a:rPr>
                        <a:t>-953.196,71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hr-HR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0" i="0" u="none" strike="noStrike">
                          <a:effectLst/>
                          <a:latin typeface="Arial" panose="020B0604020202020204" pitchFamily="34" charset="0"/>
                        </a:rPr>
                        <a:t>-316.270,13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hr-HR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hr-HR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3030871"/>
                  </a:ext>
                </a:extLst>
              </a:tr>
              <a:tr h="1976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hr-HR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hr-HR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hr-HR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hr-HR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hr-HR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hr-HR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996740"/>
                  </a:ext>
                </a:extLst>
              </a:tr>
              <a:tr h="197664">
                <a:tc gridSpan="1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C. PRENESENI VIŠAK/MANJAK IZ PRETHODNE GODINE</a:t>
                      </a:r>
                    </a:p>
                  </a:txBody>
                  <a:tcPr marL="5373" marR="5373" marT="53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373" marR="5373" marT="53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376591"/>
                  </a:ext>
                </a:extLst>
              </a:tr>
              <a:tr h="197664">
                <a:tc gridSpan="1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 UKUPNI DONOS VIŠKA / MANJKA IZ PRETHODNE(IH) GODINA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1.271.620,20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953.196,71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953.196,71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953.060,01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74,95%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99,99%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020774"/>
                  </a:ext>
                </a:extLst>
              </a:tr>
              <a:tr h="197664">
                <a:tc gridSpan="1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 VIŠAK / MANJAK IZ PRETHODNE(IH) GODINE KOJI ĆE SE POKRITI / RASPOREDITI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385.748,68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953.196,71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953.196,71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469.472,61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193599"/>
                  </a:ext>
                </a:extLst>
              </a:tr>
              <a:tr h="1976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hr-HR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hr-HR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hr-HR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hr-HR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hr-HR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hr-HR" sz="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0563418"/>
                  </a:ext>
                </a:extLst>
              </a:tr>
              <a:tr h="197664">
                <a:tc gridSpan="1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VIŠAK / MANJAK + NETO ZADUŽIVANJE / FINANCIRANJE + KORIŠTENO U PRETHODNIM GODINAMA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1.120.234,78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0,00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636.789,88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56,84%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0,00%</a:t>
                      </a:r>
                    </a:p>
                  </a:txBody>
                  <a:tcPr marL="5373" marR="5373" marT="537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7336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6932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hr-HR" dirty="0"/>
              <a:t>PRIHODI ZA I-VI. 2026.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graphicFrame>
        <p:nvGraphicFramePr>
          <p:cNvPr id="4" name="Rezervirano mjesto sadržaja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718720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02142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r-HR" sz="2800"/>
              <a:t>Ostvarenje prihoda Proračuna Općine Barban za razdoblje 01.01.-30.06.2026., s usporednim podacima o ostvarenju u 2025. godini</a:t>
            </a:r>
          </a:p>
        </p:txBody>
      </p:sp>
      <p:graphicFrame>
        <p:nvGraphicFramePr>
          <p:cNvPr id="8" name="Rezervirano mjesto sadržaja 7">
            <a:extLst>
              <a:ext uri="{FF2B5EF4-FFF2-40B4-BE49-F238E27FC236}">
                <a16:creationId xmlns:a16="http://schemas.microsoft.com/office/drawing/2014/main" id="{CFC3A64D-909C-9148-2A2E-7C3B428CC9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4841598"/>
              </p:ext>
            </p:extLst>
          </p:nvPr>
        </p:nvGraphicFramePr>
        <p:xfrm>
          <a:off x="677863" y="2233438"/>
          <a:ext cx="8596317" cy="3735739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325106">
                  <a:extLst>
                    <a:ext uri="{9D8B030D-6E8A-4147-A177-3AD203B41FA5}">
                      <a16:colId xmlns:a16="http://schemas.microsoft.com/office/drawing/2014/main" val="97732473"/>
                    </a:ext>
                  </a:extLst>
                </a:gridCol>
                <a:gridCol w="271769">
                  <a:extLst>
                    <a:ext uri="{9D8B030D-6E8A-4147-A177-3AD203B41FA5}">
                      <a16:colId xmlns:a16="http://schemas.microsoft.com/office/drawing/2014/main" val="3142741950"/>
                    </a:ext>
                  </a:extLst>
                </a:gridCol>
                <a:gridCol w="605628">
                  <a:extLst>
                    <a:ext uri="{9D8B030D-6E8A-4147-A177-3AD203B41FA5}">
                      <a16:colId xmlns:a16="http://schemas.microsoft.com/office/drawing/2014/main" val="2797795609"/>
                    </a:ext>
                  </a:extLst>
                </a:gridCol>
                <a:gridCol w="1052333">
                  <a:extLst>
                    <a:ext uri="{9D8B030D-6E8A-4147-A177-3AD203B41FA5}">
                      <a16:colId xmlns:a16="http://schemas.microsoft.com/office/drawing/2014/main" val="3134074989"/>
                    </a:ext>
                  </a:extLst>
                </a:gridCol>
                <a:gridCol w="1042255">
                  <a:extLst>
                    <a:ext uri="{9D8B030D-6E8A-4147-A177-3AD203B41FA5}">
                      <a16:colId xmlns:a16="http://schemas.microsoft.com/office/drawing/2014/main" val="3766409364"/>
                    </a:ext>
                  </a:extLst>
                </a:gridCol>
                <a:gridCol w="877396">
                  <a:extLst>
                    <a:ext uri="{9D8B030D-6E8A-4147-A177-3AD203B41FA5}">
                      <a16:colId xmlns:a16="http://schemas.microsoft.com/office/drawing/2014/main" val="2097467002"/>
                    </a:ext>
                  </a:extLst>
                </a:gridCol>
                <a:gridCol w="710915">
                  <a:extLst>
                    <a:ext uri="{9D8B030D-6E8A-4147-A177-3AD203B41FA5}">
                      <a16:colId xmlns:a16="http://schemas.microsoft.com/office/drawing/2014/main" val="2503890166"/>
                    </a:ext>
                  </a:extLst>
                </a:gridCol>
                <a:gridCol w="710915">
                  <a:extLst>
                    <a:ext uri="{9D8B030D-6E8A-4147-A177-3AD203B41FA5}">
                      <a16:colId xmlns:a16="http://schemas.microsoft.com/office/drawing/2014/main" val="3000271130"/>
                    </a:ext>
                  </a:extLst>
                </a:gridCol>
              </a:tblGrid>
              <a:tr h="53675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200" b="1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Račun / opis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200" b="1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Izvršenje 2025.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200" b="1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Izvorni plan 2026.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200" b="1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Tekući plan 2026.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200" b="1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Izvršenje 2026.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200" b="1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Indeks  4/1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hr-HR" sz="1200" b="1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Indeks  4/3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1448612"/>
                  </a:ext>
                </a:extLst>
              </a:tr>
              <a:tr h="30558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1000" b="1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 Prihodi poslovanja</a:t>
                      </a:r>
                    </a:p>
                  </a:txBody>
                  <a:tcPr marL="50797" marR="4747" marT="14513" marB="108850" anchor="b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1.128.888,72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3.579.774,41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3.579.774,41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1.302.029,30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115,34%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36,37%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3824027"/>
                  </a:ext>
                </a:extLst>
              </a:tr>
              <a:tr h="30558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61 Prihodi od poreza</a:t>
                      </a:r>
                    </a:p>
                  </a:txBody>
                  <a:tcPr marL="50797" marR="4747" marT="14513" marB="108850" anchor="b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860.163,07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1.789.415,90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1.789.415,90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902.264,84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104,89%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50,42%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9654544"/>
                  </a:ext>
                </a:extLst>
              </a:tr>
              <a:tr h="4551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63 Pomoći iz inozemstva i od subjekata unutar općeg proračuna</a:t>
                      </a:r>
                    </a:p>
                  </a:txBody>
                  <a:tcPr marL="50797" marR="4747" marT="14513" marB="108850" anchor="b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54.532,15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1.124.948,51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1.124.948,51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129.328,81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237,16%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11,50%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7940199"/>
                  </a:ext>
                </a:extLst>
              </a:tr>
              <a:tr h="30558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64 Prihodi od imovine</a:t>
                      </a:r>
                    </a:p>
                  </a:txBody>
                  <a:tcPr marL="50797" marR="4747" marT="14513" marB="108850" anchor="b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36.084,51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141.800,00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141.800,00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60.367,66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167,30%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42,57%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112532"/>
                  </a:ext>
                </a:extLst>
              </a:tr>
              <a:tr h="4551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65 Prihodi od upravnih i administrativnih pristojbi, pristojbi po posebnim propisima i naknada</a:t>
                      </a:r>
                    </a:p>
                  </a:txBody>
                  <a:tcPr marL="50797" marR="4747" marT="14513" marB="108850" anchor="b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174.298,93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513.510,00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513.510,00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204.271,47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117,20%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39,78%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7542021"/>
                  </a:ext>
                </a:extLst>
              </a:tr>
              <a:tr h="4551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66 Prihodi od prodaje proizvoda i robe te pruženih usluga, prihodi od donacija te povrati po protestira</a:t>
                      </a:r>
                    </a:p>
                  </a:txBody>
                  <a:tcPr marL="50797" marR="4747" marT="14513" marB="108850" anchor="b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3.291,34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7.000,00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7.000,00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2.938,22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89,27%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41,97%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2685968"/>
                  </a:ext>
                </a:extLst>
              </a:tr>
              <a:tr h="30558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68 Kazne, upravne mjere i ostali prihodi</a:t>
                      </a:r>
                    </a:p>
                  </a:txBody>
                  <a:tcPr marL="50797" marR="4747" marT="14513" marB="108850" anchor="b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518,72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3.100,00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3.100,00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2.858,30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551,03%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92,20%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808806"/>
                  </a:ext>
                </a:extLst>
              </a:tr>
              <a:tr h="30558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1000" b="1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 Prihodi od prodaje nefinancijske imovine</a:t>
                      </a:r>
                    </a:p>
                  </a:txBody>
                  <a:tcPr marL="50797" marR="4747" marT="14513" marB="108850" anchor="b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4.845,00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45.000,00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45.000,00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22.220,00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458,62%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1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49,38%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5530886"/>
                  </a:ext>
                </a:extLst>
              </a:tr>
              <a:tr h="30558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71 Prihodi od prodaje neproizvedene dugotrajne imovine</a:t>
                      </a:r>
                    </a:p>
                  </a:txBody>
                  <a:tcPr marL="50797" marR="4747" marT="14513" marB="108850" anchor="b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4.845,00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45.000,00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45.000,00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22.220,00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458,62%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hr-H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49,38%</a:t>
                      </a:r>
                    </a:p>
                  </a:txBody>
                  <a:tcPr marL="50797" marR="4747" marT="14513" marB="108850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54582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9096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hr-HR" dirty="0"/>
              <a:t>RASHODI I IZDACI ZA I-VI. 2026.</a:t>
            </a:r>
          </a:p>
        </p:txBody>
      </p:sp>
      <p:graphicFrame>
        <p:nvGraphicFramePr>
          <p:cNvPr id="4" name="Rezervirano mjesto sadržaja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8611452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31957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300"/>
              <a:t>Izvršenje rashoda Proračuna Općine Barban </a:t>
            </a:r>
            <a:r>
              <a:rPr lang="hr-HR" sz="2400"/>
              <a:t>za razdoblje 01.01.-30.06.2026., s usporednim podacima o ostvarenju u 2025. godini</a:t>
            </a:r>
            <a:endParaRPr lang="hr-HR" sz="2300" dirty="0"/>
          </a:p>
        </p:txBody>
      </p:sp>
      <p:pic>
        <p:nvPicPr>
          <p:cNvPr id="9" name="Rezervirano mjesto sadržaja 8">
            <a:extLst>
              <a:ext uri="{FF2B5EF4-FFF2-40B4-BE49-F238E27FC236}">
                <a16:creationId xmlns:a16="http://schemas.microsoft.com/office/drawing/2014/main" id="{621B9C2E-D2BC-D4D5-F99F-5E61AB1CF2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77862" y="2318058"/>
            <a:ext cx="9430641" cy="391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3767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F6F700-5F23-6813-FCAC-859CB3C10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CB268A12-ACDC-B1FB-5FE8-39CDC8256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anchor="ctr">
            <a:normAutofit/>
          </a:bodyPr>
          <a:lstStyle/>
          <a:p>
            <a:r>
              <a:rPr lang="hr-HR" sz="4100"/>
              <a:t>Ostvareni višak/manjak proračuna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Rezervirano mjesto sadržaja 3">
            <a:extLst>
              <a:ext uri="{FF2B5EF4-FFF2-40B4-BE49-F238E27FC236}">
                <a16:creationId xmlns:a16="http://schemas.microsoft.com/office/drawing/2014/main" id="{FB8A2C43-2178-F747-0336-74B78BBA0E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8837338"/>
              </p:ext>
            </p:extLst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77213267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Faseta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90C226"/>
    </a:accent1>
    <a:accent2>
      <a:srgbClr val="54A021"/>
    </a:accent2>
    <a:accent3>
      <a:srgbClr val="E6B91E"/>
    </a:accent3>
    <a:accent4>
      <a:srgbClr val="E76618"/>
    </a:accent4>
    <a:accent5>
      <a:srgbClr val="C42F1A"/>
    </a:accent5>
    <a:accent6>
      <a:srgbClr val="918655"/>
    </a:accent6>
    <a:hlink>
      <a:srgbClr val="99CA3C"/>
    </a:hlink>
    <a:folHlink>
      <a:srgbClr val="B9D18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746</TotalTime>
  <Words>857</Words>
  <Application>Microsoft Office PowerPoint</Application>
  <PresentationFormat>Široki zaslon</PresentationFormat>
  <Paragraphs>218</Paragraphs>
  <Slides>8</Slides>
  <Notes>1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8</vt:i4>
      </vt:variant>
    </vt:vector>
  </HeadingPairs>
  <TitlesOfParts>
    <vt:vector size="13" baseType="lpstr">
      <vt:lpstr>Arial</vt:lpstr>
      <vt:lpstr>Calibri</vt:lpstr>
      <vt:lpstr>Trebuchet MS</vt:lpstr>
      <vt:lpstr>Wingdings 3</vt:lpstr>
      <vt:lpstr>Faseta</vt:lpstr>
      <vt:lpstr>POLUGODIŠNJI IZVJEŠTAJ O IZVRŠENJU PRORAČUNA OPĆINE BARBAN ZA 2026. GODINU</vt:lpstr>
      <vt:lpstr>OPĆENITO</vt:lpstr>
      <vt:lpstr>Polugodišnji izvještaj o izvršenju proračuna za 2026. godinu</vt:lpstr>
      <vt:lpstr>PRIHODI ZA I-VI. 2026.</vt:lpstr>
      <vt:lpstr>Ostvarenje prihoda Proračuna Općine Barban za razdoblje 01.01.-30.06.2026., s usporednim podacima o ostvarenju u 2025. godini</vt:lpstr>
      <vt:lpstr>RASHODI I IZDACI ZA I-VI. 2026.</vt:lpstr>
      <vt:lpstr>Izvršenje rashoda Proračuna Općine Barban za razdoblje 01.01.-30.06.2026., s usporednim podacima o ostvarenju u 2025. godini</vt:lpstr>
      <vt:lpstr>Ostvareni višak/manjak proračuna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Dea</dc:creator>
  <cp:lastModifiedBy>Opcina Barban</cp:lastModifiedBy>
  <cp:revision>22</cp:revision>
  <cp:lastPrinted>2025-08-12T08:08:12Z</cp:lastPrinted>
  <dcterms:created xsi:type="dcterms:W3CDTF">2023-10-22T05:06:05Z</dcterms:created>
  <dcterms:modified xsi:type="dcterms:W3CDTF">2026-10-01T09:44:39Z</dcterms:modified>
</cp:coreProperties>
</file>