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outlineViewPr>
    <p:cViewPr>
      <p:scale>
        <a:sx n="33" d="100"/>
        <a:sy n="33" d="100"/>
      </p:scale>
      <p:origin x="0" y="-559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Op&#263;ina%20Barban\Desktop\Knjiga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Knjiga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020063016316509"/>
          <c:y val="4.0300246927968415E-2"/>
          <c:w val="0.33827863250964596"/>
          <c:h val="0.897814311138952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000000000000001E-2"/>
          <c:y val="5.5555555555555552E-2"/>
          <c:w val="0.58528477690288716"/>
          <c:h val="0.8981481481481481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AEB5-4CFA-8E2A-51FC24609E8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AEB5-4CFA-8E2A-51FC24609E8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AEB5-4CFA-8E2A-51FC24609E8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AEB5-4CFA-8E2A-51FC24609E8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AEB5-4CFA-8E2A-51FC24609E8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AEB5-4CFA-8E2A-51FC24609E8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AEB5-4CFA-8E2A-51FC24609E8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'Račun prihoda i rashoda prema E'!$B$14:$B$20</c:f>
              <c:strCache>
                <c:ptCount val="7"/>
                <c:pt idx="0">
                  <c:v>Prihodi od poreza</c:v>
                </c:pt>
                <c:pt idx="1">
                  <c:v>Pomoći iz inozemstva i od subjekata unutar općeg proračuna</c:v>
                </c:pt>
                <c:pt idx="2">
                  <c:v>Prihodi od imovine</c:v>
                </c:pt>
                <c:pt idx="3">
                  <c:v>Prihodi od upravnih i administrativnih pristojbi, pristojbi po posebnim propisima i naknada</c:v>
                </c:pt>
                <c:pt idx="4">
                  <c:v>Prihodi od prodaje proizvoda i robe te pruženih usluga, prihodi od donacija te povrati po protestira</c:v>
                </c:pt>
                <c:pt idx="5">
                  <c:v>Kazne, upravne mjere i ostali prihodi</c:v>
                </c:pt>
                <c:pt idx="6">
                  <c:v>Prihodi od prodaje neproizvedene dugotrajne imovine</c:v>
                </c:pt>
              </c:strCache>
            </c:strRef>
          </c:cat>
          <c:val>
            <c:numRef>
              <c:f>'Račun prihoda i rashoda prema E'!$C$14:$C$20</c:f>
              <c:numCache>
                <c:formatCode>#,##0.00</c:formatCode>
                <c:ptCount val="7"/>
                <c:pt idx="0">
                  <c:v>1789415.9</c:v>
                </c:pt>
                <c:pt idx="1">
                  <c:v>1124948.51</c:v>
                </c:pt>
                <c:pt idx="2">
                  <c:v>141800</c:v>
                </c:pt>
                <c:pt idx="3">
                  <c:v>513510</c:v>
                </c:pt>
                <c:pt idx="4">
                  <c:v>7000</c:v>
                </c:pt>
                <c:pt idx="5">
                  <c:v>3100</c:v>
                </c:pt>
                <c:pt idx="6">
                  <c:v>45000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EB5-4CFA-8E2A-51FC24609E8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417366579177602"/>
          <c:y val="8.3333333333333329E-2"/>
          <c:w val="0.34126805023354173"/>
          <c:h val="0.80555555555555558"/>
        </c:manualLayout>
      </c:layout>
      <c:overlay val="0"/>
      <c:spPr>
        <a:solidFill>
          <a:schemeClr val="lt1">
            <a:lumMod val="95000"/>
            <a:alpha val="39000"/>
          </a:schemeClr>
        </a:solidFill>
        <a:ln w="9525" cmpd="dbl">
          <a:solidFill>
            <a:schemeClr val="accent1">
              <a:alpha val="95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796730389544221"/>
          <c:y val="3.5168373706897509E-2"/>
          <c:w val="0.3392613040228209"/>
          <c:h val="0.935327370399855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927806527908105"/>
          <c:y val="7.1519609428361719E-2"/>
          <c:w val="0.33838117026076586"/>
          <c:h val="0.894296944592254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7F9-47A6-B441-810E568D5F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7F9-47A6-B441-810E568D5F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7F9-47A6-B441-810E568D5F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E7F9-47A6-B441-810E568D5F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E7F9-47A6-B441-810E568D5FC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E7F9-47A6-B441-810E568D5FC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E7F9-47A6-B441-810E568D5FC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E7F9-47A6-B441-810E568D5FC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E7F9-47A6-B441-810E568D5FC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E7F9-47A6-B441-810E568D5FC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'Račun prihoda i rashoda prema E'!$B$28:$B$37</c:f>
              <c:strCache>
                <c:ptCount val="10"/>
                <c:pt idx="0">
                  <c:v>Rashodi za zaposlene</c:v>
                </c:pt>
                <c:pt idx="1">
                  <c:v>Materijalni rashodi</c:v>
                </c:pt>
                <c:pt idx="2">
                  <c:v>Financijski rashodi</c:v>
                </c:pt>
                <c:pt idx="3">
                  <c:v>Subvencije</c:v>
                </c:pt>
                <c:pt idx="4">
                  <c:v>Pomoći dane u inozemstvo i unutar općeg proračuna</c:v>
                </c:pt>
                <c:pt idx="5">
                  <c:v>Naknade građanima i kućanstvima na temelju osiguranja i druge naknade</c:v>
                </c:pt>
                <c:pt idx="6">
                  <c:v>Rashodi za donacije, kazne, naknade šteta i kapitalne pomoći</c:v>
                </c:pt>
                <c:pt idx="7">
                  <c:v>Rashodi za nabavu neproizvedene dugotrajne imovine</c:v>
                </c:pt>
                <c:pt idx="8">
                  <c:v>Rashodi za nabavu proizvedene dugotrajne imovine</c:v>
                </c:pt>
                <c:pt idx="9">
                  <c:v>Rashodi za dodatna ulaganja na nefinancijskoj imovini</c:v>
                </c:pt>
              </c:strCache>
            </c:strRef>
          </c:cat>
          <c:val>
            <c:numRef>
              <c:f>'Račun prihoda i rashoda prema E'!$C$28:$C$37</c:f>
              <c:numCache>
                <c:formatCode>#,##0.00</c:formatCode>
                <c:ptCount val="10"/>
                <c:pt idx="0">
                  <c:v>969800</c:v>
                </c:pt>
                <c:pt idx="1">
                  <c:v>1202519.95</c:v>
                </c:pt>
                <c:pt idx="2">
                  <c:v>14000</c:v>
                </c:pt>
                <c:pt idx="3">
                  <c:v>30750</c:v>
                </c:pt>
                <c:pt idx="4">
                  <c:v>292200</c:v>
                </c:pt>
                <c:pt idx="5">
                  <c:v>158750</c:v>
                </c:pt>
                <c:pt idx="6">
                  <c:v>379250</c:v>
                </c:pt>
                <c:pt idx="7">
                  <c:v>60000</c:v>
                </c:pt>
                <c:pt idx="8">
                  <c:v>187111.74</c:v>
                </c:pt>
                <c:pt idx="9">
                  <c:v>2783589.43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7F9-47A6-B441-810E568D5FC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950643181880864"/>
          <c:y val="0.1042151253154055"/>
          <c:w val="0.32014278109348593"/>
          <c:h val="0.8269637677586433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val="2080943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6637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2110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958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246558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2905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3960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776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641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9679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8837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A56DBCB-8ECB-44FC-8AEF-78142676FF9A}" type="datetimeFigureOut">
              <a:rPr lang="hr-HR" smtClean="0"/>
              <a:t>29.06.2026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E91A624-1695-4412-AA6E-0E3B4CBEEC2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226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C800F4-AF98-1E2D-7F6F-E71233A3ED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z="5000" dirty="0"/>
              <a:t>PRVE IZMJENE I DOPUNE PRORAČUNA OPĆINE BARBAN ZA 2026. GODINU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FF735F4-440B-643E-3F79-F412C55372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hr-HR" dirty="0"/>
          </a:p>
          <a:p>
            <a:endParaRPr lang="hr-HR" dirty="0"/>
          </a:p>
          <a:p>
            <a:r>
              <a:rPr lang="hr-HR" dirty="0"/>
              <a:t>VODIČ ZA GRAĐANE</a:t>
            </a:r>
          </a:p>
        </p:txBody>
      </p:sp>
    </p:spTree>
    <p:extLst>
      <p:ext uri="{BB962C8B-B14F-4D97-AF65-F5344CB8AC3E}">
        <p14:creationId xmlns:p14="http://schemas.microsoft.com/office/powerpoint/2010/main" val="1104108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117D162-0815-8702-12BC-B3F6AB8FF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15820"/>
            <a:ext cx="9601200" cy="52515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/>
              <a:t>Sastavni dio Prvih izmjena i dopuna Proračuna za 2026. godinu su i:</a:t>
            </a:r>
          </a:p>
          <a:p>
            <a:pPr algn="just"/>
            <a:r>
              <a:rPr lang="hr-HR" dirty="0"/>
              <a:t>Izmjene i dopune Programa građenja komunalne infrastrukture na području Općine Barban za 2026. godinu</a:t>
            </a:r>
          </a:p>
          <a:p>
            <a:pPr algn="just"/>
            <a:r>
              <a:rPr lang="hr-HR" dirty="0"/>
              <a:t>Izmjene i dopune Programa održavanja komunalne infrastrukture na području Općine Barban za 2026. godinu</a:t>
            </a:r>
          </a:p>
          <a:p>
            <a:pPr algn="just"/>
            <a:r>
              <a:rPr lang="hr-HR" dirty="0"/>
              <a:t>Izmjene i dopune Programa javnih potreba društvenih djelatnosti Općine Barban za 2026. godinu.</a:t>
            </a:r>
          </a:p>
          <a:p>
            <a:pPr algn="just"/>
            <a:endParaRPr lang="hr-HR" dirty="0"/>
          </a:p>
          <a:p>
            <a:pPr algn="just"/>
            <a:endParaRPr lang="hr-HR" dirty="0"/>
          </a:p>
          <a:p>
            <a:pPr marL="3730752" lvl="8" indent="0" algn="just">
              <a:buNone/>
            </a:pPr>
            <a:r>
              <a:rPr lang="hr-HR" dirty="0"/>
              <a:t>			</a:t>
            </a:r>
            <a:r>
              <a:rPr lang="hr-HR" sz="2000" b="1" dirty="0"/>
              <a:t>OPĆINSKI NAČELNIK</a:t>
            </a:r>
          </a:p>
          <a:p>
            <a:pPr marL="3730752" lvl="8" indent="0" algn="just">
              <a:buNone/>
            </a:pPr>
            <a:r>
              <a:rPr lang="hr-HR" sz="2000" b="1" dirty="0"/>
              <a:t>			ANDI KALČIĆ</a:t>
            </a:r>
          </a:p>
        </p:txBody>
      </p:sp>
    </p:spTree>
    <p:extLst>
      <p:ext uri="{BB962C8B-B14F-4D97-AF65-F5344CB8AC3E}">
        <p14:creationId xmlns:p14="http://schemas.microsoft.com/office/powerpoint/2010/main" val="3557346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E618A9-6D21-F068-2869-569C8C7CD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OPĆENITO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F7B353E-4AC8-137A-3C29-AA3F0EAB2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92969"/>
            <a:ext cx="9601200" cy="4458670"/>
          </a:xfrm>
        </p:spPr>
        <p:txBody>
          <a:bodyPr>
            <a:normAutofit/>
          </a:bodyPr>
          <a:lstStyle/>
          <a:p>
            <a:pPr algn="just"/>
            <a:r>
              <a:rPr lang="hr-H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Proračun Općine Barban za 2026. godinu usvojen je u ukupnom iznosu od 5.915.500,00 eura. </a:t>
            </a:r>
          </a:p>
          <a:p>
            <a:pPr algn="just"/>
            <a:r>
              <a:rPr lang="hr-H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Projekcija Proračuna za 2027. godinu iznosila je 3.798.950,00 eura, a projekcija za 2028. godinu 2.773.150,00 eura.</a:t>
            </a:r>
          </a:p>
          <a:p>
            <a:pPr algn="just"/>
            <a:r>
              <a:rPr lang="hr-H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Prvim izmjenama i dopunama mijenja se samo visina proračuna za 2026. godinu, dok se </a:t>
            </a:r>
            <a:r>
              <a:rPr lang="hr-H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projekcije za iduće dvije godine koje su utvrđene prilikom donošenja početnog proračuna ne mijenjaju.</a:t>
            </a:r>
          </a:p>
        </p:txBody>
      </p:sp>
    </p:spTree>
    <p:extLst>
      <p:ext uri="{BB962C8B-B14F-4D97-AF65-F5344CB8AC3E}">
        <p14:creationId xmlns:p14="http://schemas.microsoft.com/office/powerpoint/2010/main" val="3963542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685888-AD9A-4FA6-3CEE-DA370F9B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/>
              <a:t>Struktura Prvih izmjena i dopuna Proračuna Općine Barban za 2026. godinu prema osnovnoj klasifikaciji </a:t>
            </a:r>
          </a:p>
        </p:txBody>
      </p:sp>
      <p:graphicFrame>
        <p:nvGraphicFramePr>
          <p:cNvPr id="5" name="Rezervirano mjesto sadržaja 4">
            <a:extLst>
              <a:ext uri="{FF2B5EF4-FFF2-40B4-BE49-F238E27FC236}">
                <a16:creationId xmlns:a16="http://schemas.microsoft.com/office/drawing/2014/main" id="{38D16A1B-2325-EE0B-5924-52789915D2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443199"/>
              </p:ext>
            </p:extLst>
          </p:nvPr>
        </p:nvGraphicFramePr>
        <p:xfrm>
          <a:off x="1812758" y="1796716"/>
          <a:ext cx="8855241" cy="48447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6892">
                  <a:extLst>
                    <a:ext uri="{9D8B030D-6E8A-4147-A177-3AD203B41FA5}">
                      <a16:colId xmlns:a16="http://schemas.microsoft.com/office/drawing/2014/main" val="3081565630"/>
                    </a:ext>
                  </a:extLst>
                </a:gridCol>
                <a:gridCol w="1859218">
                  <a:extLst>
                    <a:ext uri="{9D8B030D-6E8A-4147-A177-3AD203B41FA5}">
                      <a16:colId xmlns:a16="http://schemas.microsoft.com/office/drawing/2014/main" val="1795300575"/>
                    </a:ext>
                  </a:extLst>
                </a:gridCol>
                <a:gridCol w="1859218">
                  <a:extLst>
                    <a:ext uri="{9D8B030D-6E8A-4147-A177-3AD203B41FA5}">
                      <a16:colId xmlns:a16="http://schemas.microsoft.com/office/drawing/2014/main" val="4003518628"/>
                    </a:ext>
                  </a:extLst>
                </a:gridCol>
                <a:gridCol w="1709913">
                  <a:extLst>
                    <a:ext uri="{9D8B030D-6E8A-4147-A177-3AD203B41FA5}">
                      <a16:colId xmlns:a16="http://schemas.microsoft.com/office/drawing/2014/main" val="2152363161"/>
                    </a:ext>
                  </a:extLst>
                </a:gridCol>
              </a:tblGrid>
              <a:tr h="4932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PLAN 2026.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POVEĆANJE/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SMANJENJE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NOVI PLAN 2026.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479739965"/>
                  </a:ext>
                </a:extLst>
              </a:tr>
              <a:tr h="224265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A. RAČUN PRIHODA I RASHODA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614386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Prihodi poslovanja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3.338.300,00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241.474,41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3.579.774,41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1414955300"/>
                  </a:ext>
                </a:extLst>
              </a:tr>
              <a:tr h="362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Prihodi od prodaje nefinancijske imovine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30.000,00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15.000,00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45.000,00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883316982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Rashodi poslovanja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2.989.900,00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57.369,95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3.047.269,95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2972731806"/>
                  </a:ext>
                </a:extLst>
              </a:tr>
              <a:tr h="362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 dirty="0">
                          <a:effectLst/>
                        </a:rPr>
                        <a:t>Rashodi za nabavu nefinancijske imovine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2.925.600,00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105.101,17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3.030.701,17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092010535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RAZLIKA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-2.547.200,00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94.003,29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-2.453.196,71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632212753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2261147468"/>
                  </a:ext>
                </a:extLst>
              </a:tr>
              <a:tr h="174801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B. RAČUN FINANCIRANJA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467790"/>
                  </a:ext>
                </a:extLst>
              </a:tr>
              <a:tr h="362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Primici od financijske imovine i zaduživanja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1.700.000,00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-200.000,00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1.500.000,00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880396207"/>
                  </a:ext>
                </a:extLst>
              </a:tr>
              <a:tr h="362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Izdaci za financijsku imovinu i otplate zajmova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868659374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NETO FINANCIRANJE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1.700.000,00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-200.000,00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1.500.000,00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978444877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1984879723"/>
                  </a:ext>
                </a:extLst>
              </a:tr>
              <a:tr h="174801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C. PRENESENI VIŠAK/MANJAK I VIŠEGODIŠNJI PLAN URAVNOTEŽENJA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1087049"/>
                  </a:ext>
                </a:extLst>
              </a:tr>
              <a:tr h="551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UKUPAN DONOS VIŠKA / MANJKA IZ PRETHODNIH GODINA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847.200,00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105.996,71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953.196,71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1586148854"/>
                  </a:ext>
                </a:extLst>
              </a:tr>
              <a:tr h="1748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 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480800835"/>
                  </a:ext>
                </a:extLst>
              </a:tr>
              <a:tr h="5511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VIŠAK/MANJAK + NETO FINANCIRANJE + PRENESENI VIŠAK/MANJAK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>
                          <a:effectLst/>
                        </a:rPr>
                        <a:t>0,00</a:t>
                      </a:r>
                      <a:endParaRPr lang="hr-HR" sz="9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hr-HR" sz="900" dirty="0">
                          <a:effectLst/>
                        </a:rPr>
                        <a:t>0,00</a:t>
                      </a:r>
                      <a:endParaRPr lang="hr-HR" sz="9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13" marR="53213" marT="0" marB="0" anchor="ctr"/>
                </a:tc>
                <a:extLst>
                  <a:ext uri="{0D108BD9-81ED-4DB2-BD59-A6C34878D82A}">
                    <a16:rowId xmlns:a16="http://schemas.microsoft.com/office/drawing/2014/main" val="3740534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4874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FBF6CD-5482-69FA-0C1A-6E02248E1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46484"/>
            <a:ext cx="9601200" cy="545431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Prijedlogom prvih izmjena i dopuna Proračuna Općine Barban za 2026. godinu predlažu se prihodi i primici u iznosu od 5.124.774,41  eura, </a:t>
            </a:r>
            <a:r>
              <a:rPr lang="hr-HR" sz="8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što predstavlja smanjenje za 56.474,41  eura, odnosno -1,11 % u odnosu na dosadašnji plan za 2026.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Ukupni rashodi proračuna se predlažu u iznosu 6.077.971,12 eura, što predstavlja povećanje za 162.471,12  eura, odnosno 2,75  % u odnosu na dosadašnji plan za 2026.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Ukupni prihodi i primici su manji od rashoda za </a:t>
            </a:r>
            <a:r>
              <a:rPr lang="hr-HR" sz="8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953.196,71  </a:t>
            </a: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eura, a navedeni iznos razlike uravnotežuje se prenesenim sredstvima viška iz prethodnog razdoblja koja se uključuju u proračun: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73252" lvl="1" indent="-342900" algn="just">
              <a:lnSpc>
                <a:spcPct val="106000"/>
              </a:lnSpc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višak neutrošenih nenamjenskih prihoda Općine u ukupnom iznosu od </a:t>
            </a:r>
            <a:r>
              <a:rPr lang="hr-HR" sz="8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741.915,50</a:t>
            </a:r>
            <a:r>
              <a:rPr lang="hr-HR" sz="8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eura;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873252" marR="46355" lvl="1" indent="-342900" algn="just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"/>
            </a:pPr>
            <a:r>
              <a:rPr lang="hr-HR" sz="8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višak neutrošenih namjenskih prihoda Općine s više osnova, u ukupnom iznosu od 202.281,21  eura i </a:t>
            </a:r>
            <a:endParaRPr lang="hr-HR" sz="8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837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F94497-E9A3-7C56-2116-E23353BAC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PRIHODI I PRIMICI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CF6453-8EA5-F63C-EDFC-74FDEA469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8300"/>
            <a:ext cx="9601200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Prihodi i primici se planiraju kako slijedi:</a:t>
            </a:r>
          </a:p>
          <a:p>
            <a:endParaRPr lang="hr-HR" dirty="0">
              <a:latin typeface="+mj-lt"/>
            </a:endParaRPr>
          </a:p>
        </p:txBody>
      </p:sp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593D42E1-B726-9E7D-27E8-546E8CFF3B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3298341"/>
              </p:ext>
            </p:extLst>
          </p:nvPr>
        </p:nvGraphicFramePr>
        <p:xfrm>
          <a:off x="2788920" y="2312086"/>
          <a:ext cx="6614160" cy="4118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2181CEF6-88FA-119C-8026-79EC23AB77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24549"/>
              </p:ext>
            </p:extLst>
          </p:nvPr>
        </p:nvGraphicFramePr>
        <p:xfrm>
          <a:off x="3810000" y="1347019"/>
          <a:ext cx="5471652" cy="5510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kon 6">
            <a:extLst>
              <a:ext uri="{FF2B5EF4-FFF2-40B4-BE49-F238E27FC236}">
                <a16:creationId xmlns:a16="http://schemas.microsoft.com/office/drawing/2014/main" id="{9CC0EEA0-B789-ADDD-076F-2BACD7827E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26207"/>
              </p:ext>
            </p:extLst>
          </p:nvPr>
        </p:nvGraphicFramePr>
        <p:xfrm>
          <a:off x="2088776" y="2043953"/>
          <a:ext cx="8480612" cy="4386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09390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19F020-F808-6AEC-196A-6D8D3FDB1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779"/>
            <a:ext cx="9601200" cy="5533053"/>
          </a:xfrm>
        </p:spPr>
        <p:txBody>
          <a:bodyPr>
            <a:normAutofit/>
          </a:bodyPr>
          <a:lstStyle/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PRIHODI POSLOVANJA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hr-HR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predlažu u iznosu 3.579.774,41 eura, što predstavlja povećanje za 241.474,41 eura, odnosno 7,23 % u odnosu na dosadašnji plan za 2026.</a:t>
            </a:r>
            <a:endParaRPr lang="hr-H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r-HR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PRIHODI OD PRODAJE NEFINANCIJSKE IMOVINE </a:t>
            </a:r>
            <a:r>
              <a:rPr lang="pl-P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predlažu u iznosu 45.000,00 eura, što predstavlja povećanje za 15.000,00 eura, odnosno 50,00 % u odnosu na dosadašnji plan za 2026.</a:t>
            </a:r>
          </a:p>
          <a:p>
            <a:pPr algn="just"/>
            <a:endParaRPr lang="hr-H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r-H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PRIMICI OD FINANCIJSKE IMOVINE I ZADUŽIVANJA se smanjuju za -200.000,00 eura ili  -11,77%</a:t>
            </a:r>
          </a:p>
          <a:p>
            <a:pPr algn="just"/>
            <a:endParaRPr lang="hr-HR" sz="18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18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2FBF20-A1F8-3E3D-2054-07AA73B4F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2340"/>
            <a:ext cx="9601200" cy="760607"/>
          </a:xfrm>
        </p:spPr>
        <p:txBody>
          <a:bodyPr/>
          <a:lstStyle/>
          <a:p>
            <a:r>
              <a:rPr lang="hr-HR" dirty="0"/>
              <a:t>RASHODI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4060BF-C103-B02F-6538-7622C4E07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22947"/>
            <a:ext cx="9601200" cy="4484371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Rashodi se planiraju kako slijedi:</a:t>
            </a:r>
          </a:p>
        </p:txBody>
      </p:sp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F3BE5502-38E3-9C0B-6FE8-5F0131537A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2058501"/>
              </p:ext>
            </p:extLst>
          </p:nvPr>
        </p:nvGraphicFramePr>
        <p:xfrm>
          <a:off x="3188970" y="2011291"/>
          <a:ext cx="5966460" cy="4484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DB54F45D-9971-E2F8-294B-B1CB9D2D811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894583"/>
              </p:ext>
            </p:extLst>
          </p:nvPr>
        </p:nvGraphicFramePr>
        <p:xfrm>
          <a:off x="3293807" y="1564004"/>
          <a:ext cx="6174658" cy="510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0CBCC598-7269-E1A9-2E3C-166DAB77A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0946559"/>
              </p:ext>
            </p:extLst>
          </p:nvPr>
        </p:nvGraphicFramePr>
        <p:xfrm>
          <a:off x="2723535" y="1703295"/>
          <a:ext cx="7361759" cy="4664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0197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0917D5-624D-54DF-0FC4-C42D06713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55779"/>
            <a:ext cx="9601200" cy="5850293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poslovanja iznose </a:t>
            </a:r>
            <a:r>
              <a:rPr lang="hr-HR" dirty="0"/>
              <a:t>3.047.269,95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 i veći su za 57.369,95  eura ili za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1,91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u odnosu na dosadašnji plan. Izvršene su izmjene kako slijedi: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zaposlene povećavaju se za 6.000,00 eura ili  0,62 % i novi plan iznosi 969.800,00 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Materijalni rashodi povećavaju se za 65.369,95 eura ili 28,4 % i novi plan iznosi 1.202.519,95 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Financijski rashodi smanjuju se za 4.000,00 ili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40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i novi plan iznosi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14.0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00,00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Subvencije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povećavaju se za 2.250,00 eura ili 7,89 % i novi plan iznosi 37.750,00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Pomoći dane u inozemstvo i unutar općeg proračuna povećavaju se za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6.0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00,00 eura ili 2,09 % i novi plan iznosi 292.200,00  eura;</a:t>
            </a: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Naknade građanima i kućanstvima na temelju osiguranja i druge naknade povećavaju se za 7.750,00 eura ili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5,13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% i novi plan iznosi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158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.750,00 eura;</a:t>
            </a:r>
            <a:endParaRPr lang="hr-HR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Ostali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smanjuju se za -34.000,00 eura ili -8,23 % i novi plan iznosi 379.250,00eura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ZA NABAVU NEFINANCIJSKE IMOVINE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povećavaju se za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105.101,17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eura ili 3,59 % i novi plan iznosi </a:t>
            </a:r>
            <a:r>
              <a:rPr lang="hr-HR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3.030.701,17  </a:t>
            </a:r>
            <a:r>
              <a:rPr lang="hr-HR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eura.</a:t>
            </a:r>
          </a:p>
        </p:txBody>
      </p:sp>
    </p:spTree>
    <p:extLst>
      <p:ext uri="{BB962C8B-B14F-4D97-AF65-F5344CB8AC3E}">
        <p14:creationId xmlns:p14="http://schemas.microsoft.com/office/powerpoint/2010/main" val="3404848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6E2457-8035-6C98-E8E6-F1A068860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548"/>
            <a:ext cx="9601200" cy="689812"/>
          </a:xfrm>
        </p:spPr>
        <p:txBody>
          <a:bodyPr>
            <a:normAutofit/>
          </a:bodyPr>
          <a:lstStyle/>
          <a:p>
            <a:r>
              <a:rPr lang="hr-HR" dirty="0"/>
              <a:t>POSEBNI DIO PRORAČUNA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B9D51E3-A1E2-28AF-063F-F6F0CEAE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98359"/>
            <a:ext cx="9601200" cy="5873376"/>
          </a:xfrm>
        </p:spPr>
        <p:txBody>
          <a:bodyPr>
            <a:normAutofit fontScale="25000" lnSpcReduction="20000"/>
          </a:bodyPr>
          <a:lstStyle/>
          <a:p>
            <a:pPr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proračunskom Razdjelu 001 Predstavnička i izvršna tijela, planiranje se odvija u dvije proračunske glave:</a:t>
            </a:r>
            <a:endParaRPr lang="hr-HR" sz="6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00101 Općinsko vijeće</a:t>
            </a:r>
            <a:endParaRPr lang="hr-HR" sz="60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00102 Općinski načelnik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00101 Općinsko vijeće, </a:t>
            </a:r>
            <a:r>
              <a:rPr lang="pl-PL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ostaju na razini plana i iznose 23.100,00 eura</a:t>
            </a: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00102 Općinski načelnik,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povećavaju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4.000,00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ili 4,21 % i novi plan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iznosi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99.000,00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60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 proračunskom Razdjelu 002 Jedinstveni upravni odjel, planiranje se odvija u tri proračunske glave: </a:t>
            </a: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00201 Jedinstveni upravni odjel </a:t>
            </a: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00202 Vlastiti pogon </a:t>
            </a:r>
          </a:p>
          <a:p>
            <a:pPr lvl="1" algn="just" fontAlgn="base">
              <a:lnSpc>
                <a:spcPct val="115000"/>
              </a:lnSpc>
              <a:spcAft>
                <a:spcPts val="800"/>
              </a:spcAft>
            </a:pPr>
            <a:r>
              <a:rPr lang="hr-HR" sz="6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00302 Dječji vrtić.</a:t>
            </a:r>
          </a:p>
          <a:p>
            <a:pPr marL="0" indent="0" algn="just"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00201 Jedinstveni upravni odjel,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povećavaju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149.471,12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ili 3,01 % i novi plan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iznosi</a:t>
            </a:r>
            <a:r>
              <a:rPr lang="it-IT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5.113.071,12 </a:t>
            </a:r>
            <a:r>
              <a:rPr lang="it-IT" sz="6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</a:t>
            </a: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00201 Vlastiti pogon, </a:t>
            </a:r>
            <a:r>
              <a:rPr lang="it-IT" sz="6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</a:t>
            </a:r>
            <a:r>
              <a:rPr lang="it-IT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 </a:t>
            </a:r>
            <a:r>
              <a:rPr lang="it-IT" sz="6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povećavaju</a:t>
            </a:r>
            <a:r>
              <a:rPr lang="it-IT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za 9.000,00 </a:t>
            </a:r>
            <a:r>
              <a:rPr lang="it-IT" sz="6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</a:t>
            </a:r>
            <a:r>
              <a:rPr lang="hr-HR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it-IT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ili 5,78% i novi plan </a:t>
            </a:r>
            <a:r>
              <a:rPr lang="it-IT" sz="6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iznosi</a:t>
            </a:r>
            <a:r>
              <a:rPr lang="it-IT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164.700,00 </a:t>
            </a:r>
            <a:r>
              <a:rPr lang="it-IT" sz="6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eura</a:t>
            </a:r>
            <a:r>
              <a:rPr lang="it-IT" sz="6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hr-HR" sz="6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hr-H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Unutar Glave 00203 Dječji vrtić, </a:t>
            </a:r>
            <a:r>
              <a:rPr lang="pl-PL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rashodi ostaju na razini plana i iznose 678.100,00 eura. </a:t>
            </a:r>
            <a:endParaRPr lang="hr-HR" sz="6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6447730"/>
      </p:ext>
    </p:extLst>
  </p:cSld>
  <p:clrMapOvr>
    <a:masterClrMapping/>
  </p:clrMapOvr>
</p:sld>
</file>

<file path=ppt/theme/theme1.xml><?xml version="1.0" encoding="utf-8"?>
<a:theme xmlns:a="http://schemas.openxmlformats.org/drawingml/2006/main" name="Žetva">
  <a:themeElements>
    <a:clrScheme name="Žetva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Žetv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Žetv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TM10001105[[fn=Žetva]]</Template>
  <TotalTime>605</TotalTime>
  <Words>843</Words>
  <Application>Microsoft Office PowerPoint</Application>
  <PresentationFormat>Široki zaslon</PresentationFormat>
  <Paragraphs>114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Franklin Gothic Book</vt:lpstr>
      <vt:lpstr>Symbol</vt:lpstr>
      <vt:lpstr>Žetva</vt:lpstr>
      <vt:lpstr>PRVE IZMJENE I DOPUNE PRORAČUNA OPĆINE BARBAN ZA 2026. GODINU</vt:lpstr>
      <vt:lpstr>OPĆENITO</vt:lpstr>
      <vt:lpstr>Struktura Prvih izmjena i dopuna Proračuna Općine Barban za 2026. godinu prema osnovnoj klasifikaciji </vt:lpstr>
      <vt:lpstr>PowerPoint prezentacija</vt:lpstr>
      <vt:lpstr>PRIHODI I PRIMICI</vt:lpstr>
      <vt:lpstr>PowerPoint prezentacija</vt:lpstr>
      <vt:lpstr>RASHODI</vt:lpstr>
      <vt:lpstr>PowerPoint prezentacija</vt:lpstr>
      <vt:lpstr>POSEBNI DIO PRORAČUNA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Dea</dc:creator>
  <cp:lastModifiedBy>Opcina Barban</cp:lastModifiedBy>
  <cp:revision>8</cp:revision>
  <dcterms:created xsi:type="dcterms:W3CDTF">2023-10-22T05:06:05Z</dcterms:created>
  <dcterms:modified xsi:type="dcterms:W3CDTF">2026-06-29T10:54:58Z</dcterms:modified>
</cp:coreProperties>
</file>