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21"/>
  </p:notesMasterIdLst>
  <p:sldIdLst>
    <p:sldId id="256" r:id="rId2"/>
    <p:sldId id="257" r:id="rId3"/>
    <p:sldId id="258" r:id="rId4"/>
    <p:sldId id="259" r:id="rId5"/>
    <p:sldId id="260" r:id="rId6"/>
    <p:sldId id="261" r:id="rId7"/>
    <p:sldId id="262" r:id="rId8"/>
    <p:sldId id="263" r:id="rId9"/>
    <p:sldId id="265" r:id="rId10"/>
    <p:sldId id="268" r:id="rId11"/>
    <p:sldId id="267" r:id="rId12"/>
    <p:sldId id="266" r:id="rId13"/>
    <p:sldId id="271" r:id="rId14"/>
    <p:sldId id="270" r:id="rId15"/>
    <p:sldId id="272" r:id="rId16"/>
    <p:sldId id="274" r:id="rId17"/>
    <p:sldId id="273" r:id="rId18"/>
    <p:sldId id="269" r:id="rId19"/>
    <p:sldId id="275" r:id="rId20"/>
  </p:sldIdLst>
  <p:sldSz cx="12192000" cy="6858000"/>
  <p:notesSz cx="6792913"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Bez stila, bez rešetk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95" autoAdjust="0"/>
  </p:normalViewPr>
  <p:slideViewPr>
    <p:cSldViewPr snapToGrid="0">
      <p:cViewPr varScale="1">
        <p:scale>
          <a:sx n="96" d="100"/>
          <a:sy n="96" d="100"/>
        </p:scale>
        <p:origin x="354" y="96"/>
      </p:cViewPr>
      <p:guideLst/>
    </p:cSldViewPr>
  </p:slideViewPr>
  <p:outlineViewPr>
    <p:cViewPr>
      <p:scale>
        <a:sx n="33" d="100"/>
        <a:sy n="33" d="100"/>
      </p:scale>
      <p:origin x="0" y="-12306"/>
    </p:cViewPr>
  </p:outlin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1BA4C7-DDAE-4E28-B178-080012981DA3}" type="doc">
      <dgm:prSet loTypeId="urn:microsoft.com/office/officeart/2008/layout/VerticalCurvedList" loCatId="list" qsTypeId="urn:microsoft.com/office/officeart/2005/8/quickstyle/simple3" qsCatId="simple" csTypeId="urn:microsoft.com/office/officeart/2005/8/colors/accent0_2" csCatId="mainScheme" phldr="1"/>
      <dgm:spPr/>
      <dgm:t>
        <a:bodyPr/>
        <a:lstStyle/>
        <a:p>
          <a:endParaRPr lang="hr-HR"/>
        </a:p>
      </dgm:t>
    </dgm:pt>
    <dgm:pt modelId="{D17907A6-BD31-4A19-8200-2B90E92CCC32}">
      <dgm:prSet phldrT="[Tekst]"/>
      <dgm:spPr/>
      <dgm:t>
        <a:bodyPr/>
        <a:lstStyle/>
        <a:p>
          <a:r>
            <a:rPr lang="hr-HR" dirty="0"/>
            <a:t>Ukupni prihodi i primici proračuna planirani su u iznosu od 2.379.448,50  eura, a ostvareni su u iznosu od </a:t>
          </a:r>
          <a:r>
            <a:rPr lang="it-IT" dirty="0"/>
            <a:t>2.551.054,83 euro ili 107,21 % plana.</a:t>
          </a:r>
          <a:endParaRPr lang="hr-HR" dirty="0"/>
        </a:p>
      </dgm:t>
    </dgm:pt>
    <dgm:pt modelId="{28B2A72E-8346-418F-BA58-F4F0578D9E09}" type="parTrans" cxnId="{92CEF013-7A18-491A-853C-871BBB8758AD}">
      <dgm:prSet/>
      <dgm:spPr/>
      <dgm:t>
        <a:bodyPr/>
        <a:lstStyle/>
        <a:p>
          <a:endParaRPr lang="hr-HR"/>
        </a:p>
      </dgm:t>
    </dgm:pt>
    <dgm:pt modelId="{0F860770-534A-4EE5-96C8-5152182A567F}" type="sibTrans" cxnId="{92CEF013-7A18-491A-853C-871BBB8758AD}">
      <dgm:prSet/>
      <dgm:spPr/>
      <dgm:t>
        <a:bodyPr/>
        <a:lstStyle/>
        <a:p>
          <a:endParaRPr lang="hr-HR"/>
        </a:p>
      </dgm:t>
    </dgm:pt>
    <dgm:pt modelId="{112215F6-FC5E-427E-A9FB-BC68EE43276D}">
      <dgm:prSet phldrT="[Tekst]"/>
      <dgm:spPr/>
      <dgm:t>
        <a:bodyPr/>
        <a:lstStyle/>
        <a:p>
          <a:r>
            <a:rPr lang="hr-HR" dirty="0"/>
            <a:t>U strukturi ukupno ostvarenih prihoda i primitaka, 99,81 % čine prihodi poslovanja, a 0,19 % čine prihodi od prodaje nefinancijske imovine. Primici od financijske imovine i zaduživanja u 2025. godini nisu ostvareni. </a:t>
          </a:r>
        </a:p>
      </dgm:t>
    </dgm:pt>
    <dgm:pt modelId="{D899BD04-9265-40D4-B0DB-ED3072391F52}" type="parTrans" cxnId="{C96591AC-FA2B-44A6-BCCF-ACB7FBB45BB9}">
      <dgm:prSet/>
      <dgm:spPr/>
      <dgm:t>
        <a:bodyPr/>
        <a:lstStyle/>
        <a:p>
          <a:endParaRPr lang="hr-HR"/>
        </a:p>
      </dgm:t>
    </dgm:pt>
    <dgm:pt modelId="{3F4394B7-6712-4DBB-AD5B-354776CF6695}" type="sibTrans" cxnId="{C96591AC-FA2B-44A6-BCCF-ACB7FBB45BB9}">
      <dgm:prSet/>
      <dgm:spPr/>
      <dgm:t>
        <a:bodyPr/>
        <a:lstStyle/>
        <a:p>
          <a:endParaRPr lang="hr-HR"/>
        </a:p>
      </dgm:t>
    </dgm:pt>
    <dgm:pt modelId="{F279F86A-B4FF-4C84-B3A7-46CA18BEDCA7}">
      <dgm:prSet phldrT="[Tekst]"/>
      <dgm:spPr/>
      <dgm:t>
        <a:bodyPr/>
        <a:lstStyle/>
        <a:p>
          <a:r>
            <a:rPr lang="hr-HR" dirty="0"/>
            <a:t>Uspoređujući ostvarenje 2025. godine s prethodnom 2024. godinom, prihodi u 2025. godini ostvareni su na razini ostvarenja u 2024. godini</a:t>
          </a:r>
        </a:p>
      </dgm:t>
    </dgm:pt>
    <dgm:pt modelId="{51A22AFA-6020-484F-A0BE-FF5D6DCFFA20}" type="parTrans" cxnId="{5BD87643-2D6D-4ED4-9377-05A0EED80E2E}">
      <dgm:prSet/>
      <dgm:spPr/>
      <dgm:t>
        <a:bodyPr/>
        <a:lstStyle/>
        <a:p>
          <a:endParaRPr lang="hr-HR"/>
        </a:p>
      </dgm:t>
    </dgm:pt>
    <dgm:pt modelId="{559D1127-98E9-454D-A46C-76522B7AEAA3}" type="sibTrans" cxnId="{5BD87643-2D6D-4ED4-9377-05A0EED80E2E}">
      <dgm:prSet/>
      <dgm:spPr/>
      <dgm:t>
        <a:bodyPr/>
        <a:lstStyle/>
        <a:p>
          <a:endParaRPr lang="hr-HR"/>
        </a:p>
      </dgm:t>
    </dgm:pt>
    <dgm:pt modelId="{C0DD096B-FFFC-4B31-B495-1FAE20C852FA}" type="pres">
      <dgm:prSet presAssocID="{5C1BA4C7-DDAE-4E28-B178-080012981DA3}" presName="Name0" presStyleCnt="0">
        <dgm:presLayoutVars>
          <dgm:chMax val="7"/>
          <dgm:chPref val="7"/>
          <dgm:dir/>
        </dgm:presLayoutVars>
      </dgm:prSet>
      <dgm:spPr/>
    </dgm:pt>
    <dgm:pt modelId="{168E5FA5-5049-4920-B82F-64ECEABB239C}" type="pres">
      <dgm:prSet presAssocID="{5C1BA4C7-DDAE-4E28-B178-080012981DA3}" presName="Name1" presStyleCnt="0"/>
      <dgm:spPr/>
    </dgm:pt>
    <dgm:pt modelId="{EEF855B4-FAE4-4502-99FB-26E604420A68}" type="pres">
      <dgm:prSet presAssocID="{5C1BA4C7-DDAE-4E28-B178-080012981DA3}" presName="cycle" presStyleCnt="0"/>
      <dgm:spPr/>
    </dgm:pt>
    <dgm:pt modelId="{40C49C87-ED4B-4014-9438-216999C94795}" type="pres">
      <dgm:prSet presAssocID="{5C1BA4C7-DDAE-4E28-B178-080012981DA3}" presName="srcNode" presStyleLbl="node1" presStyleIdx="0" presStyleCnt="3"/>
      <dgm:spPr/>
    </dgm:pt>
    <dgm:pt modelId="{65402CE4-D138-492F-A33E-EDF21C431AD2}" type="pres">
      <dgm:prSet presAssocID="{5C1BA4C7-DDAE-4E28-B178-080012981DA3}" presName="conn" presStyleLbl="parChTrans1D2" presStyleIdx="0" presStyleCnt="1"/>
      <dgm:spPr/>
    </dgm:pt>
    <dgm:pt modelId="{DE1824C5-4775-48F8-B5CF-CDD4FD674748}" type="pres">
      <dgm:prSet presAssocID="{5C1BA4C7-DDAE-4E28-B178-080012981DA3}" presName="extraNode" presStyleLbl="node1" presStyleIdx="0" presStyleCnt="3"/>
      <dgm:spPr/>
    </dgm:pt>
    <dgm:pt modelId="{5464D6EB-0A6E-4337-AAE9-55BF59773398}" type="pres">
      <dgm:prSet presAssocID="{5C1BA4C7-DDAE-4E28-B178-080012981DA3}" presName="dstNode" presStyleLbl="node1" presStyleIdx="0" presStyleCnt="3"/>
      <dgm:spPr/>
    </dgm:pt>
    <dgm:pt modelId="{0E94AB56-38F1-4C88-B417-71EB2C8996E5}" type="pres">
      <dgm:prSet presAssocID="{D17907A6-BD31-4A19-8200-2B90E92CCC32}" presName="text_1" presStyleLbl="node1" presStyleIdx="0" presStyleCnt="3">
        <dgm:presLayoutVars>
          <dgm:bulletEnabled val="1"/>
        </dgm:presLayoutVars>
      </dgm:prSet>
      <dgm:spPr/>
    </dgm:pt>
    <dgm:pt modelId="{A0D616D2-1536-4757-8E20-645226EE7B60}" type="pres">
      <dgm:prSet presAssocID="{D17907A6-BD31-4A19-8200-2B90E92CCC32}" presName="accent_1" presStyleCnt="0"/>
      <dgm:spPr/>
    </dgm:pt>
    <dgm:pt modelId="{CE04CF01-4451-4F3B-8CC5-A8934934E69A}" type="pres">
      <dgm:prSet presAssocID="{D17907A6-BD31-4A19-8200-2B90E92CCC32}" presName="accentRepeatNode" presStyleLbl="solidFgAcc1" presStyleIdx="0" presStyleCnt="3"/>
      <dgm:spPr/>
    </dgm:pt>
    <dgm:pt modelId="{B36AAF67-3380-416D-A9DD-5D7B740462DF}" type="pres">
      <dgm:prSet presAssocID="{112215F6-FC5E-427E-A9FB-BC68EE43276D}" presName="text_2" presStyleLbl="node1" presStyleIdx="1" presStyleCnt="3">
        <dgm:presLayoutVars>
          <dgm:bulletEnabled val="1"/>
        </dgm:presLayoutVars>
      </dgm:prSet>
      <dgm:spPr/>
    </dgm:pt>
    <dgm:pt modelId="{96CC9C32-2EED-4A52-930F-673029F86959}" type="pres">
      <dgm:prSet presAssocID="{112215F6-FC5E-427E-A9FB-BC68EE43276D}" presName="accent_2" presStyleCnt="0"/>
      <dgm:spPr/>
    </dgm:pt>
    <dgm:pt modelId="{9DC36884-6A5F-4016-85BA-CE108014F4D7}" type="pres">
      <dgm:prSet presAssocID="{112215F6-FC5E-427E-A9FB-BC68EE43276D}" presName="accentRepeatNode" presStyleLbl="solidFgAcc1" presStyleIdx="1" presStyleCnt="3"/>
      <dgm:spPr/>
    </dgm:pt>
    <dgm:pt modelId="{66886CC5-5424-4874-957A-9A80988C079A}" type="pres">
      <dgm:prSet presAssocID="{F279F86A-B4FF-4C84-B3A7-46CA18BEDCA7}" presName="text_3" presStyleLbl="node1" presStyleIdx="2" presStyleCnt="3">
        <dgm:presLayoutVars>
          <dgm:bulletEnabled val="1"/>
        </dgm:presLayoutVars>
      </dgm:prSet>
      <dgm:spPr/>
    </dgm:pt>
    <dgm:pt modelId="{75948610-A55C-4974-A903-429490CCF884}" type="pres">
      <dgm:prSet presAssocID="{F279F86A-B4FF-4C84-B3A7-46CA18BEDCA7}" presName="accent_3" presStyleCnt="0"/>
      <dgm:spPr/>
    </dgm:pt>
    <dgm:pt modelId="{16682D36-6719-4B55-A7AD-50395323B12D}" type="pres">
      <dgm:prSet presAssocID="{F279F86A-B4FF-4C84-B3A7-46CA18BEDCA7}" presName="accentRepeatNode" presStyleLbl="solidFgAcc1" presStyleIdx="2" presStyleCnt="3"/>
      <dgm:spPr/>
    </dgm:pt>
  </dgm:ptLst>
  <dgm:cxnLst>
    <dgm:cxn modelId="{92CEF013-7A18-491A-853C-871BBB8758AD}" srcId="{5C1BA4C7-DDAE-4E28-B178-080012981DA3}" destId="{D17907A6-BD31-4A19-8200-2B90E92CCC32}" srcOrd="0" destOrd="0" parTransId="{28B2A72E-8346-418F-BA58-F4F0578D9E09}" sibTransId="{0F860770-534A-4EE5-96C8-5152182A567F}"/>
    <dgm:cxn modelId="{5BD87643-2D6D-4ED4-9377-05A0EED80E2E}" srcId="{5C1BA4C7-DDAE-4E28-B178-080012981DA3}" destId="{F279F86A-B4FF-4C84-B3A7-46CA18BEDCA7}" srcOrd="2" destOrd="0" parTransId="{51A22AFA-6020-484F-A0BE-FF5D6DCFFA20}" sibTransId="{559D1127-98E9-454D-A46C-76522B7AEAA3}"/>
    <dgm:cxn modelId="{334A8184-FBBF-4009-B1C3-BECBADC96A87}" type="presOf" srcId="{D17907A6-BD31-4A19-8200-2B90E92CCC32}" destId="{0E94AB56-38F1-4C88-B417-71EB2C8996E5}" srcOrd="0" destOrd="0" presId="urn:microsoft.com/office/officeart/2008/layout/VerticalCurvedList"/>
    <dgm:cxn modelId="{71C2398E-270D-4839-B2D6-9E46EFF08726}" type="presOf" srcId="{5C1BA4C7-DDAE-4E28-B178-080012981DA3}" destId="{C0DD096B-FFFC-4B31-B495-1FAE20C852FA}" srcOrd="0" destOrd="0" presId="urn:microsoft.com/office/officeart/2008/layout/VerticalCurvedList"/>
    <dgm:cxn modelId="{37F775A9-FCF9-47BB-B99A-6513713BB499}" type="presOf" srcId="{112215F6-FC5E-427E-A9FB-BC68EE43276D}" destId="{B36AAF67-3380-416D-A9DD-5D7B740462DF}" srcOrd="0" destOrd="0" presId="urn:microsoft.com/office/officeart/2008/layout/VerticalCurvedList"/>
    <dgm:cxn modelId="{C96591AC-FA2B-44A6-BCCF-ACB7FBB45BB9}" srcId="{5C1BA4C7-DDAE-4E28-B178-080012981DA3}" destId="{112215F6-FC5E-427E-A9FB-BC68EE43276D}" srcOrd="1" destOrd="0" parTransId="{D899BD04-9265-40D4-B0DB-ED3072391F52}" sibTransId="{3F4394B7-6712-4DBB-AD5B-354776CF6695}"/>
    <dgm:cxn modelId="{7D90ABCD-20BE-4658-8544-59534D715B50}" type="presOf" srcId="{0F860770-534A-4EE5-96C8-5152182A567F}" destId="{65402CE4-D138-492F-A33E-EDF21C431AD2}" srcOrd="0" destOrd="0" presId="urn:microsoft.com/office/officeart/2008/layout/VerticalCurvedList"/>
    <dgm:cxn modelId="{1ECF8AD9-5EFE-406F-A91E-1BE85E327695}" type="presOf" srcId="{F279F86A-B4FF-4C84-B3A7-46CA18BEDCA7}" destId="{66886CC5-5424-4874-957A-9A80988C079A}" srcOrd="0" destOrd="0" presId="urn:microsoft.com/office/officeart/2008/layout/VerticalCurvedList"/>
    <dgm:cxn modelId="{509EBD0C-5BDA-4F07-9FBC-870CC10DE692}" type="presParOf" srcId="{C0DD096B-FFFC-4B31-B495-1FAE20C852FA}" destId="{168E5FA5-5049-4920-B82F-64ECEABB239C}" srcOrd="0" destOrd="0" presId="urn:microsoft.com/office/officeart/2008/layout/VerticalCurvedList"/>
    <dgm:cxn modelId="{162CEFE1-A2C9-4565-8D4C-EE54CCC3FBB1}" type="presParOf" srcId="{168E5FA5-5049-4920-B82F-64ECEABB239C}" destId="{EEF855B4-FAE4-4502-99FB-26E604420A68}" srcOrd="0" destOrd="0" presId="urn:microsoft.com/office/officeart/2008/layout/VerticalCurvedList"/>
    <dgm:cxn modelId="{78CA1F8D-E25F-486C-86C3-621A049A7E30}" type="presParOf" srcId="{EEF855B4-FAE4-4502-99FB-26E604420A68}" destId="{40C49C87-ED4B-4014-9438-216999C94795}" srcOrd="0" destOrd="0" presId="urn:microsoft.com/office/officeart/2008/layout/VerticalCurvedList"/>
    <dgm:cxn modelId="{2EEFE03B-6E2E-4768-8834-5998335AC8D0}" type="presParOf" srcId="{EEF855B4-FAE4-4502-99FB-26E604420A68}" destId="{65402CE4-D138-492F-A33E-EDF21C431AD2}" srcOrd="1" destOrd="0" presId="urn:microsoft.com/office/officeart/2008/layout/VerticalCurvedList"/>
    <dgm:cxn modelId="{988D580A-6EC5-4794-856F-5118046464EF}" type="presParOf" srcId="{EEF855B4-FAE4-4502-99FB-26E604420A68}" destId="{DE1824C5-4775-48F8-B5CF-CDD4FD674748}" srcOrd="2" destOrd="0" presId="urn:microsoft.com/office/officeart/2008/layout/VerticalCurvedList"/>
    <dgm:cxn modelId="{FB0A1F1D-663A-49A9-9DBC-B7614C69520A}" type="presParOf" srcId="{EEF855B4-FAE4-4502-99FB-26E604420A68}" destId="{5464D6EB-0A6E-4337-AAE9-55BF59773398}" srcOrd="3" destOrd="0" presId="urn:microsoft.com/office/officeart/2008/layout/VerticalCurvedList"/>
    <dgm:cxn modelId="{EA12AAE2-1DEE-428C-B4CD-75A4EE9FA0B3}" type="presParOf" srcId="{168E5FA5-5049-4920-B82F-64ECEABB239C}" destId="{0E94AB56-38F1-4C88-B417-71EB2C8996E5}" srcOrd="1" destOrd="0" presId="urn:microsoft.com/office/officeart/2008/layout/VerticalCurvedList"/>
    <dgm:cxn modelId="{A387F3D8-93E0-4D2C-B1D0-C108531A86FD}" type="presParOf" srcId="{168E5FA5-5049-4920-B82F-64ECEABB239C}" destId="{A0D616D2-1536-4757-8E20-645226EE7B60}" srcOrd="2" destOrd="0" presId="urn:microsoft.com/office/officeart/2008/layout/VerticalCurvedList"/>
    <dgm:cxn modelId="{1328CEDA-69B5-4FCE-9322-AD653889EE5E}" type="presParOf" srcId="{A0D616D2-1536-4757-8E20-645226EE7B60}" destId="{CE04CF01-4451-4F3B-8CC5-A8934934E69A}" srcOrd="0" destOrd="0" presId="urn:microsoft.com/office/officeart/2008/layout/VerticalCurvedList"/>
    <dgm:cxn modelId="{8D1951DA-AED2-43E4-893D-7F91B7A1AFCC}" type="presParOf" srcId="{168E5FA5-5049-4920-B82F-64ECEABB239C}" destId="{B36AAF67-3380-416D-A9DD-5D7B740462DF}" srcOrd="3" destOrd="0" presId="urn:microsoft.com/office/officeart/2008/layout/VerticalCurvedList"/>
    <dgm:cxn modelId="{A2632CE8-7AD2-4ADF-9E94-BEEB1516A780}" type="presParOf" srcId="{168E5FA5-5049-4920-B82F-64ECEABB239C}" destId="{96CC9C32-2EED-4A52-930F-673029F86959}" srcOrd="4" destOrd="0" presId="urn:microsoft.com/office/officeart/2008/layout/VerticalCurvedList"/>
    <dgm:cxn modelId="{E00A9422-E0EF-40EC-895C-22960EA825BB}" type="presParOf" srcId="{96CC9C32-2EED-4A52-930F-673029F86959}" destId="{9DC36884-6A5F-4016-85BA-CE108014F4D7}" srcOrd="0" destOrd="0" presId="urn:microsoft.com/office/officeart/2008/layout/VerticalCurvedList"/>
    <dgm:cxn modelId="{28D17FCA-B123-46D7-9DCF-40CC46379CA0}" type="presParOf" srcId="{168E5FA5-5049-4920-B82F-64ECEABB239C}" destId="{66886CC5-5424-4874-957A-9A80988C079A}" srcOrd="5" destOrd="0" presId="urn:microsoft.com/office/officeart/2008/layout/VerticalCurvedList"/>
    <dgm:cxn modelId="{44916DE2-49F4-4F8D-964C-685D94756876}" type="presParOf" srcId="{168E5FA5-5049-4920-B82F-64ECEABB239C}" destId="{75948610-A55C-4974-A903-429490CCF884}" srcOrd="6" destOrd="0" presId="urn:microsoft.com/office/officeart/2008/layout/VerticalCurvedList"/>
    <dgm:cxn modelId="{11F08224-5CFB-4288-B377-5ED40746A307}" type="presParOf" srcId="{75948610-A55C-4974-A903-429490CCF884}" destId="{16682D36-6719-4B55-A7AD-50395323B12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2034EC-3D8E-43BE-9C1B-B9F0695CE4F7}" type="doc">
      <dgm:prSet loTypeId="urn:microsoft.com/office/officeart/2008/layout/VerticalCurvedList" loCatId="list" qsTypeId="urn:microsoft.com/office/officeart/2005/8/quickstyle/simple3" qsCatId="simple" csTypeId="urn:microsoft.com/office/officeart/2005/8/colors/accent0_2" csCatId="mainScheme" phldr="1"/>
      <dgm:spPr/>
      <dgm:t>
        <a:bodyPr/>
        <a:lstStyle/>
        <a:p>
          <a:endParaRPr lang="hr-HR"/>
        </a:p>
      </dgm:t>
    </dgm:pt>
    <dgm:pt modelId="{C49585AF-9374-4E22-AB52-3F30BCF8C51A}">
      <dgm:prSet phldrT="[Tekst]"/>
      <dgm:spPr/>
      <dgm:t>
        <a:bodyPr/>
        <a:lstStyle/>
        <a:p>
          <a:r>
            <a:rPr lang="hr-HR" dirty="0"/>
            <a:t>Ukupni rashodi i izdaci proračuna planirani su u iznosu od </a:t>
          </a:r>
          <a:r>
            <a:rPr lang="pl-PL" dirty="0"/>
            <a:t>3.651.968,70 eura, a izvršeni su u iznosu od 2.870.515,02 eura ili 78,60 % plana.</a:t>
          </a:r>
          <a:endParaRPr lang="hr-HR" dirty="0"/>
        </a:p>
      </dgm:t>
    </dgm:pt>
    <dgm:pt modelId="{B250A5B2-9225-4669-A355-A6327E3B9859}" type="parTrans" cxnId="{CB43C197-A318-4DA7-AE04-C53C6B4593FD}">
      <dgm:prSet/>
      <dgm:spPr/>
      <dgm:t>
        <a:bodyPr/>
        <a:lstStyle/>
        <a:p>
          <a:endParaRPr lang="hr-HR"/>
        </a:p>
      </dgm:t>
    </dgm:pt>
    <dgm:pt modelId="{37F5FCBB-769A-4B53-9312-D839ECB9C6F1}" type="sibTrans" cxnId="{CB43C197-A318-4DA7-AE04-C53C6B4593FD}">
      <dgm:prSet/>
      <dgm:spPr/>
      <dgm:t>
        <a:bodyPr/>
        <a:lstStyle/>
        <a:p>
          <a:endParaRPr lang="hr-HR"/>
        </a:p>
      </dgm:t>
    </dgm:pt>
    <dgm:pt modelId="{BF63B8B9-00DD-4CDC-8053-F020EBBB0A46}">
      <dgm:prSet phldrT="[Tekst]"/>
      <dgm:spPr/>
      <dgm:t>
        <a:bodyPr/>
        <a:lstStyle/>
        <a:p>
          <a:r>
            <a:rPr lang="hr-HR" dirty="0"/>
            <a:t>U strukturi ukupno izvršenih rashoda i izdataka najveći je udjel rashoda poslovanja s 89,58 %, slijede rashodi za nabavu nefinancijske imovine s 10,42 %, dok u 2025. nije bilo izdataka za financijsku imovinu i otplate zajmova.</a:t>
          </a:r>
        </a:p>
      </dgm:t>
    </dgm:pt>
    <dgm:pt modelId="{6B426912-23E4-4ABE-A067-23FEC0837F15}" type="parTrans" cxnId="{96E84C8E-8FD4-4D2F-85B6-67C095703771}">
      <dgm:prSet/>
      <dgm:spPr/>
      <dgm:t>
        <a:bodyPr/>
        <a:lstStyle/>
        <a:p>
          <a:endParaRPr lang="hr-HR"/>
        </a:p>
      </dgm:t>
    </dgm:pt>
    <dgm:pt modelId="{B9110694-D47E-463C-A843-E3C75068BE5E}" type="sibTrans" cxnId="{96E84C8E-8FD4-4D2F-85B6-67C095703771}">
      <dgm:prSet/>
      <dgm:spPr/>
      <dgm:t>
        <a:bodyPr/>
        <a:lstStyle/>
        <a:p>
          <a:endParaRPr lang="hr-HR"/>
        </a:p>
      </dgm:t>
    </dgm:pt>
    <dgm:pt modelId="{80AC7E55-5CFD-48B8-A566-ADD312729DE8}">
      <dgm:prSet phldrT="[Tekst]"/>
      <dgm:spPr/>
      <dgm:t>
        <a:bodyPr/>
        <a:lstStyle/>
        <a:p>
          <a:r>
            <a:rPr lang="hr-HR" dirty="0"/>
            <a:t>Izvršeni rashodi i izdaci proračuna u 2025. godini veći su za 827.750,06 eura ili za 40,26 % u odnosu na prethodnu 2024. godinu, na što je utjecalo povećanje materijalnih rashoda.</a:t>
          </a:r>
        </a:p>
      </dgm:t>
    </dgm:pt>
    <dgm:pt modelId="{A3D489A1-0DBA-41F2-ADE3-96CDE5FAC4A8}" type="parTrans" cxnId="{DD0863A5-E288-4846-9F14-408264555453}">
      <dgm:prSet/>
      <dgm:spPr/>
      <dgm:t>
        <a:bodyPr/>
        <a:lstStyle/>
        <a:p>
          <a:endParaRPr lang="hr-HR"/>
        </a:p>
      </dgm:t>
    </dgm:pt>
    <dgm:pt modelId="{75AE7BE7-613C-4D60-8A46-B338A5C06946}" type="sibTrans" cxnId="{DD0863A5-E288-4846-9F14-408264555453}">
      <dgm:prSet/>
      <dgm:spPr/>
      <dgm:t>
        <a:bodyPr/>
        <a:lstStyle/>
        <a:p>
          <a:endParaRPr lang="hr-HR"/>
        </a:p>
      </dgm:t>
    </dgm:pt>
    <dgm:pt modelId="{B62B5BF2-D843-47BA-8580-A59B2105DBF9}" type="pres">
      <dgm:prSet presAssocID="{562034EC-3D8E-43BE-9C1B-B9F0695CE4F7}" presName="Name0" presStyleCnt="0">
        <dgm:presLayoutVars>
          <dgm:chMax val="7"/>
          <dgm:chPref val="7"/>
          <dgm:dir/>
        </dgm:presLayoutVars>
      </dgm:prSet>
      <dgm:spPr/>
    </dgm:pt>
    <dgm:pt modelId="{71BD1A78-1A3F-48B3-9941-8029BEE93180}" type="pres">
      <dgm:prSet presAssocID="{562034EC-3D8E-43BE-9C1B-B9F0695CE4F7}" presName="Name1" presStyleCnt="0"/>
      <dgm:spPr/>
    </dgm:pt>
    <dgm:pt modelId="{D05B6E82-913C-4CEA-8CB1-E8EEC913336D}" type="pres">
      <dgm:prSet presAssocID="{562034EC-3D8E-43BE-9C1B-B9F0695CE4F7}" presName="cycle" presStyleCnt="0"/>
      <dgm:spPr/>
    </dgm:pt>
    <dgm:pt modelId="{825CC352-E985-4DDA-9A68-DD6374667431}" type="pres">
      <dgm:prSet presAssocID="{562034EC-3D8E-43BE-9C1B-B9F0695CE4F7}" presName="srcNode" presStyleLbl="node1" presStyleIdx="0" presStyleCnt="3"/>
      <dgm:spPr/>
    </dgm:pt>
    <dgm:pt modelId="{C4F02CAF-71ED-4F9E-82A1-0E3653A9AF5A}" type="pres">
      <dgm:prSet presAssocID="{562034EC-3D8E-43BE-9C1B-B9F0695CE4F7}" presName="conn" presStyleLbl="parChTrans1D2" presStyleIdx="0" presStyleCnt="1"/>
      <dgm:spPr/>
    </dgm:pt>
    <dgm:pt modelId="{4371EEA2-7981-45C2-8CE0-F4B4882CDC25}" type="pres">
      <dgm:prSet presAssocID="{562034EC-3D8E-43BE-9C1B-B9F0695CE4F7}" presName="extraNode" presStyleLbl="node1" presStyleIdx="0" presStyleCnt="3"/>
      <dgm:spPr/>
    </dgm:pt>
    <dgm:pt modelId="{62237A10-8555-44D3-B055-CAD9781502A4}" type="pres">
      <dgm:prSet presAssocID="{562034EC-3D8E-43BE-9C1B-B9F0695CE4F7}" presName="dstNode" presStyleLbl="node1" presStyleIdx="0" presStyleCnt="3"/>
      <dgm:spPr/>
    </dgm:pt>
    <dgm:pt modelId="{3DA89D34-CEBC-4EA8-A824-54064CAE0690}" type="pres">
      <dgm:prSet presAssocID="{C49585AF-9374-4E22-AB52-3F30BCF8C51A}" presName="text_1" presStyleLbl="node1" presStyleIdx="0" presStyleCnt="3">
        <dgm:presLayoutVars>
          <dgm:bulletEnabled val="1"/>
        </dgm:presLayoutVars>
      </dgm:prSet>
      <dgm:spPr/>
    </dgm:pt>
    <dgm:pt modelId="{572B82D5-DF34-44F4-9A43-B665105D3720}" type="pres">
      <dgm:prSet presAssocID="{C49585AF-9374-4E22-AB52-3F30BCF8C51A}" presName="accent_1" presStyleCnt="0"/>
      <dgm:spPr/>
    </dgm:pt>
    <dgm:pt modelId="{7564FEEF-9111-494F-9A95-FD37D07F9207}" type="pres">
      <dgm:prSet presAssocID="{C49585AF-9374-4E22-AB52-3F30BCF8C51A}" presName="accentRepeatNode" presStyleLbl="solidFgAcc1" presStyleIdx="0" presStyleCnt="3"/>
      <dgm:spPr/>
    </dgm:pt>
    <dgm:pt modelId="{99D70EE8-4A7D-45AC-A27B-1D044DBD8FA7}" type="pres">
      <dgm:prSet presAssocID="{BF63B8B9-00DD-4CDC-8053-F020EBBB0A46}" presName="text_2" presStyleLbl="node1" presStyleIdx="1" presStyleCnt="3">
        <dgm:presLayoutVars>
          <dgm:bulletEnabled val="1"/>
        </dgm:presLayoutVars>
      </dgm:prSet>
      <dgm:spPr/>
    </dgm:pt>
    <dgm:pt modelId="{D989D055-1233-46A8-A0DD-7E1D9D25D08A}" type="pres">
      <dgm:prSet presAssocID="{BF63B8B9-00DD-4CDC-8053-F020EBBB0A46}" presName="accent_2" presStyleCnt="0"/>
      <dgm:spPr/>
    </dgm:pt>
    <dgm:pt modelId="{1F1AAB9A-2364-4394-A39B-6D7D341BA783}" type="pres">
      <dgm:prSet presAssocID="{BF63B8B9-00DD-4CDC-8053-F020EBBB0A46}" presName="accentRepeatNode" presStyleLbl="solidFgAcc1" presStyleIdx="1" presStyleCnt="3"/>
      <dgm:spPr/>
    </dgm:pt>
    <dgm:pt modelId="{468B8769-F054-48A5-B3B8-851B0DC69061}" type="pres">
      <dgm:prSet presAssocID="{80AC7E55-5CFD-48B8-A566-ADD312729DE8}" presName="text_3" presStyleLbl="node1" presStyleIdx="2" presStyleCnt="3">
        <dgm:presLayoutVars>
          <dgm:bulletEnabled val="1"/>
        </dgm:presLayoutVars>
      </dgm:prSet>
      <dgm:spPr/>
    </dgm:pt>
    <dgm:pt modelId="{D38D4366-87F9-4201-A62D-B9A29013888D}" type="pres">
      <dgm:prSet presAssocID="{80AC7E55-5CFD-48B8-A566-ADD312729DE8}" presName="accent_3" presStyleCnt="0"/>
      <dgm:spPr/>
    </dgm:pt>
    <dgm:pt modelId="{FA3397BD-41B3-4C3C-B81C-5AC8E8E2F85F}" type="pres">
      <dgm:prSet presAssocID="{80AC7E55-5CFD-48B8-A566-ADD312729DE8}" presName="accentRepeatNode" presStyleLbl="solidFgAcc1" presStyleIdx="2" presStyleCnt="3"/>
      <dgm:spPr/>
    </dgm:pt>
  </dgm:ptLst>
  <dgm:cxnLst>
    <dgm:cxn modelId="{5610D810-EB31-4164-9FBC-AC2F375E8ABF}" type="presOf" srcId="{37F5FCBB-769A-4B53-9312-D839ECB9C6F1}" destId="{C4F02CAF-71ED-4F9E-82A1-0E3653A9AF5A}" srcOrd="0" destOrd="0" presId="urn:microsoft.com/office/officeart/2008/layout/VerticalCurvedList"/>
    <dgm:cxn modelId="{26EE317C-9823-4AE2-AB5E-986F1387E0A7}" type="presOf" srcId="{C49585AF-9374-4E22-AB52-3F30BCF8C51A}" destId="{3DA89D34-CEBC-4EA8-A824-54064CAE0690}" srcOrd="0" destOrd="0" presId="urn:microsoft.com/office/officeart/2008/layout/VerticalCurvedList"/>
    <dgm:cxn modelId="{F5064183-AD0E-4ADE-B1EA-21F55295558D}" type="presOf" srcId="{BF63B8B9-00DD-4CDC-8053-F020EBBB0A46}" destId="{99D70EE8-4A7D-45AC-A27B-1D044DBD8FA7}" srcOrd="0" destOrd="0" presId="urn:microsoft.com/office/officeart/2008/layout/VerticalCurvedList"/>
    <dgm:cxn modelId="{96E84C8E-8FD4-4D2F-85B6-67C095703771}" srcId="{562034EC-3D8E-43BE-9C1B-B9F0695CE4F7}" destId="{BF63B8B9-00DD-4CDC-8053-F020EBBB0A46}" srcOrd="1" destOrd="0" parTransId="{6B426912-23E4-4ABE-A067-23FEC0837F15}" sibTransId="{B9110694-D47E-463C-A843-E3C75068BE5E}"/>
    <dgm:cxn modelId="{CB43C197-A318-4DA7-AE04-C53C6B4593FD}" srcId="{562034EC-3D8E-43BE-9C1B-B9F0695CE4F7}" destId="{C49585AF-9374-4E22-AB52-3F30BCF8C51A}" srcOrd="0" destOrd="0" parTransId="{B250A5B2-9225-4669-A355-A6327E3B9859}" sibTransId="{37F5FCBB-769A-4B53-9312-D839ECB9C6F1}"/>
    <dgm:cxn modelId="{5CD96D9C-EDEA-41FE-8BB2-904161D26F1B}" type="presOf" srcId="{562034EC-3D8E-43BE-9C1B-B9F0695CE4F7}" destId="{B62B5BF2-D843-47BA-8580-A59B2105DBF9}" srcOrd="0" destOrd="0" presId="urn:microsoft.com/office/officeart/2008/layout/VerticalCurvedList"/>
    <dgm:cxn modelId="{DD0863A5-E288-4846-9F14-408264555453}" srcId="{562034EC-3D8E-43BE-9C1B-B9F0695CE4F7}" destId="{80AC7E55-5CFD-48B8-A566-ADD312729DE8}" srcOrd="2" destOrd="0" parTransId="{A3D489A1-0DBA-41F2-ADE3-96CDE5FAC4A8}" sibTransId="{75AE7BE7-613C-4D60-8A46-B338A5C06946}"/>
    <dgm:cxn modelId="{073B51AC-E470-4FFB-ACF0-342FBDD07308}" type="presOf" srcId="{80AC7E55-5CFD-48B8-A566-ADD312729DE8}" destId="{468B8769-F054-48A5-B3B8-851B0DC69061}" srcOrd="0" destOrd="0" presId="urn:microsoft.com/office/officeart/2008/layout/VerticalCurvedList"/>
    <dgm:cxn modelId="{A20A3B5B-F280-4491-9B09-B8B15478CD0C}" type="presParOf" srcId="{B62B5BF2-D843-47BA-8580-A59B2105DBF9}" destId="{71BD1A78-1A3F-48B3-9941-8029BEE93180}" srcOrd="0" destOrd="0" presId="urn:microsoft.com/office/officeart/2008/layout/VerticalCurvedList"/>
    <dgm:cxn modelId="{393ABDBD-338D-4578-B4E0-7BE4FF5CB551}" type="presParOf" srcId="{71BD1A78-1A3F-48B3-9941-8029BEE93180}" destId="{D05B6E82-913C-4CEA-8CB1-E8EEC913336D}" srcOrd="0" destOrd="0" presId="urn:microsoft.com/office/officeart/2008/layout/VerticalCurvedList"/>
    <dgm:cxn modelId="{8A5CA7CA-F0EA-4540-BBD4-B71A57CF1CF9}" type="presParOf" srcId="{D05B6E82-913C-4CEA-8CB1-E8EEC913336D}" destId="{825CC352-E985-4DDA-9A68-DD6374667431}" srcOrd="0" destOrd="0" presId="urn:microsoft.com/office/officeart/2008/layout/VerticalCurvedList"/>
    <dgm:cxn modelId="{D5A925E8-66FC-49C3-92CC-63E5DA10F4C7}" type="presParOf" srcId="{D05B6E82-913C-4CEA-8CB1-E8EEC913336D}" destId="{C4F02CAF-71ED-4F9E-82A1-0E3653A9AF5A}" srcOrd="1" destOrd="0" presId="urn:microsoft.com/office/officeart/2008/layout/VerticalCurvedList"/>
    <dgm:cxn modelId="{1455BC4F-9137-4B0D-80AB-E4735C6909FD}" type="presParOf" srcId="{D05B6E82-913C-4CEA-8CB1-E8EEC913336D}" destId="{4371EEA2-7981-45C2-8CE0-F4B4882CDC25}" srcOrd="2" destOrd="0" presId="urn:microsoft.com/office/officeart/2008/layout/VerticalCurvedList"/>
    <dgm:cxn modelId="{C51BAD53-C444-4589-B992-4DF422E137A5}" type="presParOf" srcId="{D05B6E82-913C-4CEA-8CB1-E8EEC913336D}" destId="{62237A10-8555-44D3-B055-CAD9781502A4}" srcOrd="3" destOrd="0" presId="urn:microsoft.com/office/officeart/2008/layout/VerticalCurvedList"/>
    <dgm:cxn modelId="{E258CCC8-FE3B-4C36-A655-FEF5576455F4}" type="presParOf" srcId="{71BD1A78-1A3F-48B3-9941-8029BEE93180}" destId="{3DA89D34-CEBC-4EA8-A824-54064CAE0690}" srcOrd="1" destOrd="0" presId="urn:microsoft.com/office/officeart/2008/layout/VerticalCurvedList"/>
    <dgm:cxn modelId="{14E665F8-78C7-4187-BAAB-BCE01597EA69}" type="presParOf" srcId="{71BD1A78-1A3F-48B3-9941-8029BEE93180}" destId="{572B82D5-DF34-44F4-9A43-B665105D3720}" srcOrd="2" destOrd="0" presId="urn:microsoft.com/office/officeart/2008/layout/VerticalCurvedList"/>
    <dgm:cxn modelId="{2B81AFE3-ACB3-4443-89DB-134C042631BB}" type="presParOf" srcId="{572B82D5-DF34-44F4-9A43-B665105D3720}" destId="{7564FEEF-9111-494F-9A95-FD37D07F9207}" srcOrd="0" destOrd="0" presId="urn:microsoft.com/office/officeart/2008/layout/VerticalCurvedList"/>
    <dgm:cxn modelId="{7AC16358-28EB-4EA4-BF06-06C1DB48FE52}" type="presParOf" srcId="{71BD1A78-1A3F-48B3-9941-8029BEE93180}" destId="{99D70EE8-4A7D-45AC-A27B-1D044DBD8FA7}" srcOrd="3" destOrd="0" presId="urn:microsoft.com/office/officeart/2008/layout/VerticalCurvedList"/>
    <dgm:cxn modelId="{D78677AB-9223-4BFC-895B-042428F8F41D}" type="presParOf" srcId="{71BD1A78-1A3F-48B3-9941-8029BEE93180}" destId="{D989D055-1233-46A8-A0DD-7E1D9D25D08A}" srcOrd="4" destOrd="0" presId="urn:microsoft.com/office/officeart/2008/layout/VerticalCurvedList"/>
    <dgm:cxn modelId="{75B846A1-9AE9-45D1-A866-D4CF74A3FC3B}" type="presParOf" srcId="{D989D055-1233-46A8-A0DD-7E1D9D25D08A}" destId="{1F1AAB9A-2364-4394-A39B-6D7D341BA783}" srcOrd="0" destOrd="0" presId="urn:microsoft.com/office/officeart/2008/layout/VerticalCurvedList"/>
    <dgm:cxn modelId="{0D58FE61-CAE3-4CA5-B171-3512C045E464}" type="presParOf" srcId="{71BD1A78-1A3F-48B3-9941-8029BEE93180}" destId="{468B8769-F054-48A5-B3B8-851B0DC69061}" srcOrd="5" destOrd="0" presId="urn:microsoft.com/office/officeart/2008/layout/VerticalCurvedList"/>
    <dgm:cxn modelId="{BBFDC823-6759-4226-92C3-27FDB97C6711}" type="presParOf" srcId="{71BD1A78-1A3F-48B3-9941-8029BEE93180}" destId="{D38D4366-87F9-4201-A62D-B9A29013888D}" srcOrd="6" destOrd="0" presId="urn:microsoft.com/office/officeart/2008/layout/VerticalCurvedList"/>
    <dgm:cxn modelId="{4A6482D5-4160-4046-B21E-61B4F24A817B}" type="presParOf" srcId="{D38D4366-87F9-4201-A62D-B9A29013888D}" destId="{FA3397BD-41B3-4C3C-B81C-5AC8E8E2F85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A70227-9984-49E8-A4C2-67561A72F66C}" type="doc">
      <dgm:prSet loTypeId="urn:microsoft.com/office/officeart/2008/layout/VerticalCurvedList" loCatId="list" qsTypeId="urn:microsoft.com/office/officeart/2005/8/quickstyle/simple3" qsCatId="simple" csTypeId="urn:microsoft.com/office/officeart/2005/8/colors/accent0_2" csCatId="mainScheme" phldr="1"/>
      <dgm:spPr/>
      <dgm:t>
        <a:bodyPr/>
        <a:lstStyle/>
        <a:p>
          <a:endParaRPr lang="hr-HR"/>
        </a:p>
      </dgm:t>
    </dgm:pt>
    <dgm:pt modelId="{DA07E898-C6E9-45BF-B195-2D485654D537}">
      <dgm:prSet phldrT="[Tekst]"/>
      <dgm:spPr/>
      <dgm:t>
        <a:bodyPr/>
        <a:lstStyle/>
        <a:p>
          <a:r>
            <a:rPr lang="hr-HR" dirty="0"/>
            <a:t>U 2025. godini ostvaren je tekući manjak prihoda konsolidiranog proračuna u iznosu od 319.460,19  eura, koji se sastoji od manjka prihoda Općine u iznosu od 273.927,30  eura i manjka prihoda proračunskog korisnika u iznosu od 45.532,89  eura</a:t>
          </a:r>
        </a:p>
      </dgm:t>
    </dgm:pt>
    <dgm:pt modelId="{D8CB3439-2703-4066-87B6-C8366ABCEF5E}" type="parTrans" cxnId="{115D6294-2457-4AAE-8C05-0DF519D3FC16}">
      <dgm:prSet/>
      <dgm:spPr/>
      <dgm:t>
        <a:bodyPr/>
        <a:lstStyle/>
        <a:p>
          <a:endParaRPr lang="hr-HR"/>
        </a:p>
      </dgm:t>
    </dgm:pt>
    <dgm:pt modelId="{ACA252A9-DDEF-4B26-8E41-C0256C2A4ABD}" type="sibTrans" cxnId="{115D6294-2457-4AAE-8C05-0DF519D3FC16}">
      <dgm:prSet/>
      <dgm:spPr/>
      <dgm:t>
        <a:bodyPr/>
        <a:lstStyle/>
        <a:p>
          <a:endParaRPr lang="hr-HR"/>
        </a:p>
      </dgm:t>
    </dgm:pt>
    <dgm:pt modelId="{C301C826-947E-49A8-AB84-E86DB33C0567}">
      <dgm:prSet phldrT="[Tekst]"/>
      <dgm:spPr/>
      <dgm:t>
        <a:bodyPr/>
        <a:lstStyle/>
        <a:p>
          <a:r>
            <a:rPr lang="hr-HR" dirty="0"/>
            <a:t>Preneseni višak konsolidiranog proračuna iz prethodne godine iznosi 1.272.520,20 eura i odnosi se na preneseni višak Općine u iznosu od 1.262.321,00 eura i preneseni višak proračunskog korisnika u iznosu od 9.929,20 eura. </a:t>
          </a:r>
        </a:p>
      </dgm:t>
    </dgm:pt>
    <dgm:pt modelId="{3B89931B-91EE-4FF5-9A3E-D24D0854E528}" type="parTrans" cxnId="{B4C83663-EE82-42AD-80BF-303920BFF7F4}">
      <dgm:prSet/>
      <dgm:spPr/>
      <dgm:t>
        <a:bodyPr/>
        <a:lstStyle/>
        <a:p>
          <a:endParaRPr lang="hr-HR"/>
        </a:p>
      </dgm:t>
    </dgm:pt>
    <dgm:pt modelId="{BA214C0D-1066-42DC-8D51-4E693D46BDE2}" type="sibTrans" cxnId="{B4C83663-EE82-42AD-80BF-303920BFF7F4}">
      <dgm:prSet/>
      <dgm:spPr/>
      <dgm:t>
        <a:bodyPr/>
        <a:lstStyle/>
        <a:p>
          <a:endParaRPr lang="hr-HR"/>
        </a:p>
      </dgm:t>
    </dgm:pt>
    <dgm:pt modelId="{2C8D2DDE-60FD-42DD-90F2-4DDCEF086FA1}">
      <dgm:prSet phldrT="[Tekst]"/>
      <dgm:spPr/>
      <dgm:t>
        <a:bodyPr/>
        <a:lstStyle/>
        <a:p>
          <a:r>
            <a:rPr lang="hr-HR" dirty="0"/>
            <a:t>Ostvareni manjak u 2025. godini s prenesenim viškom iz prethodne godine, konačni financijski rezultat konsolidiranog proračuna za 2025. godinu iznosi 953.060,01  eura i odnosi se na višak prihoda Općine u iznosu od 988.663,70  eura i manjak prihoda proračunskog korisnika u iznosu od 35.603, eura</a:t>
          </a:r>
        </a:p>
      </dgm:t>
    </dgm:pt>
    <dgm:pt modelId="{33548952-A9FB-44A7-943B-756377B6FEF5}" type="parTrans" cxnId="{E6AD6A70-75E5-444F-A465-30A85D9C6051}">
      <dgm:prSet/>
      <dgm:spPr/>
      <dgm:t>
        <a:bodyPr/>
        <a:lstStyle/>
        <a:p>
          <a:endParaRPr lang="hr-HR"/>
        </a:p>
      </dgm:t>
    </dgm:pt>
    <dgm:pt modelId="{C588CBF4-3A72-4D65-B4D5-E95039E4E243}" type="sibTrans" cxnId="{E6AD6A70-75E5-444F-A465-30A85D9C6051}">
      <dgm:prSet/>
      <dgm:spPr/>
      <dgm:t>
        <a:bodyPr/>
        <a:lstStyle/>
        <a:p>
          <a:endParaRPr lang="hr-HR"/>
        </a:p>
      </dgm:t>
    </dgm:pt>
    <dgm:pt modelId="{BEBBC5DD-3D0A-4892-8C0B-756992260C13}" type="pres">
      <dgm:prSet presAssocID="{E7A70227-9984-49E8-A4C2-67561A72F66C}" presName="Name0" presStyleCnt="0">
        <dgm:presLayoutVars>
          <dgm:chMax val="7"/>
          <dgm:chPref val="7"/>
          <dgm:dir/>
        </dgm:presLayoutVars>
      </dgm:prSet>
      <dgm:spPr/>
    </dgm:pt>
    <dgm:pt modelId="{B55A3DAA-2842-4055-B462-676C85057DB7}" type="pres">
      <dgm:prSet presAssocID="{E7A70227-9984-49E8-A4C2-67561A72F66C}" presName="Name1" presStyleCnt="0"/>
      <dgm:spPr/>
    </dgm:pt>
    <dgm:pt modelId="{8797C0FE-69C9-4D6E-BD52-4D50C2B02C8A}" type="pres">
      <dgm:prSet presAssocID="{E7A70227-9984-49E8-A4C2-67561A72F66C}" presName="cycle" presStyleCnt="0"/>
      <dgm:spPr/>
    </dgm:pt>
    <dgm:pt modelId="{3AB50F2D-69ED-4774-84E3-647E5BAA17D3}" type="pres">
      <dgm:prSet presAssocID="{E7A70227-9984-49E8-A4C2-67561A72F66C}" presName="srcNode" presStyleLbl="node1" presStyleIdx="0" presStyleCnt="3"/>
      <dgm:spPr/>
    </dgm:pt>
    <dgm:pt modelId="{7941C885-F900-4527-8449-C941412A6478}" type="pres">
      <dgm:prSet presAssocID="{E7A70227-9984-49E8-A4C2-67561A72F66C}" presName="conn" presStyleLbl="parChTrans1D2" presStyleIdx="0" presStyleCnt="1"/>
      <dgm:spPr/>
    </dgm:pt>
    <dgm:pt modelId="{4910F5EC-C17D-40E7-85A2-D2111F1369B6}" type="pres">
      <dgm:prSet presAssocID="{E7A70227-9984-49E8-A4C2-67561A72F66C}" presName="extraNode" presStyleLbl="node1" presStyleIdx="0" presStyleCnt="3"/>
      <dgm:spPr/>
    </dgm:pt>
    <dgm:pt modelId="{BB6D35F3-878A-44C2-99A1-B7A4ABC12531}" type="pres">
      <dgm:prSet presAssocID="{E7A70227-9984-49E8-A4C2-67561A72F66C}" presName="dstNode" presStyleLbl="node1" presStyleIdx="0" presStyleCnt="3"/>
      <dgm:spPr/>
    </dgm:pt>
    <dgm:pt modelId="{EB3E5B91-793C-423E-87A7-36C4EC4DBF40}" type="pres">
      <dgm:prSet presAssocID="{DA07E898-C6E9-45BF-B195-2D485654D537}" presName="text_1" presStyleLbl="node1" presStyleIdx="0" presStyleCnt="3">
        <dgm:presLayoutVars>
          <dgm:bulletEnabled val="1"/>
        </dgm:presLayoutVars>
      </dgm:prSet>
      <dgm:spPr/>
    </dgm:pt>
    <dgm:pt modelId="{7B627203-97D4-440B-934E-CA612C19056B}" type="pres">
      <dgm:prSet presAssocID="{DA07E898-C6E9-45BF-B195-2D485654D537}" presName="accent_1" presStyleCnt="0"/>
      <dgm:spPr/>
    </dgm:pt>
    <dgm:pt modelId="{949AD64A-5AE9-48B8-A343-E8A8E693A207}" type="pres">
      <dgm:prSet presAssocID="{DA07E898-C6E9-45BF-B195-2D485654D537}" presName="accentRepeatNode" presStyleLbl="solidFgAcc1" presStyleIdx="0" presStyleCnt="3"/>
      <dgm:spPr/>
    </dgm:pt>
    <dgm:pt modelId="{B30A6D15-0D0C-4ABD-B059-7FC019B52FB7}" type="pres">
      <dgm:prSet presAssocID="{C301C826-947E-49A8-AB84-E86DB33C0567}" presName="text_2" presStyleLbl="node1" presStyleIdx="1" presStyleCnt="3">
        <dgm:presLayoutVars>
          <dgm:bulletEnabled val="1"/>
        </dgm:presLayoutVars>
      </dgm:prSet>
      <dgm:spPr/>
    </dgm:pt>
    <dgm:pt modelId="{A912A426-522A-41CA-B8AF-4C1A8AD9D541}" type="pres">
      <dgm:prSet presAssocID="{C301C826-947E-49A8-AB84-E86DB33C0567}" presName="accent_2" presStyleCnt="0"/>
      <dgm:spPr/>
    </dgm:pt>
    <dgm:pt modelId="{42DA5688-71B6-4E9F-AEFF-53985CA9631E}" type="pres">
      <dgm:prSet presAssocID="{C301C826-947E-49A8-AB84-E86DB33C0567}" presName="accentRepeatNode" presStyleLbl="solidFgAcc1" presStyleIdx="1" presStyleCnt="3"/>
      <dgm:spPr/>
    </dgm:pt>
    <dgm:pt modelId="{C7B05D8C-E85D-4E98-A8FD-C60A88C1FEC2}" type="pres">
      <dgm:prSet presAssocID="{2C8D2DDE-60FD-42DD-90F2-4DDCEF086FA1}" presName="text_3" presStyleLbl="node1" presStyleIdx="2" presStyleCnt="3">
        <dgm:presLayoutVars>
          <dgm:bulletEnabled val="1"/>
        </dgm:presLayoutVars>
      </dgm:prSet>
      <dgm:spPr/>
    </dgm:pt>
    <dgm:pt modelId="{9CAE6E82-FF2C-4499-9A2D-161D854C5320}" type="pres">
      <dgm:prSet presAssocID="{2C8D2DDE-60FD-42DD-90F2-4DDCEF086FA1}" presName="accent_3" presStyleCnt="0"/>
      <dgm:spPr/>
    </dgm:pt>
    <dgm:pt modelId="{24CE3A34-A6AC-4A1E-B3AF-B40F013E2C3F}" type="pres">
      <dgm:prSet presAssocID="{2C8D2DDE-60FD-42DD-90F2-4DDCEF086FA1}" presName="accentRepeatNode" presStyleLbl="solidFgAcc1" presStyleIdx="2" presStyleCnt="3"/>
      <dgm:spPr/>
    </dgm:pt>
  </dgm:ptLst>
  <dgm:cxnLst>
    <dgm:cxn modelId="{A18E8833-C361-4A21-B6D6-1E1331F15776}" type="presOf" srcId="{ACA252A9-DDEF-4B26-8E41-C0256C2A4ABD}" destId="{7941C885-F900-4527-8449-C941412A6478}" srcOrd="0" destOrd="0" presId="urn:microsoft.com/office/officeart/2008/layout/VerticalCurvedList"/>
    <dgm:cxn modelId="{B4C83663-EE82-42AD-80BF-303920BFF7F4}" srcId="{E7A70227-9984-49E8-A4C2-67561A72F66C}" destId="{C301C826-947E-49A8-AB84-E86DB33C0567}" srcOrd="1" destOrd="0" parTransId="{3B89931B-91EE-4FF5-9A3E-D24D0854E528}" sibTransId="{BA214C0D-1066-42DC-8D51-4E693D46BDE2}"/>
    <dgm:cxn modelId="{2D389045-E455-45B9-BE0F-4C9548DC78F8}" type="presOf" srcId="{C301C826-947E-49A8-AB84-E86DB33C0567}" destId="{B30A6D15-0D0C-4ABD-B059-7FC019B52FB7}" srcOrd="0" destOrd="0" presId="urn:microsoft.com/office/officeart/2008/layout/VerticalCurvedList"/>
    <dgm:cxn modelId="{E6AD6A70-75E5-444F-A465-30A85D9C6051}" srcId="{E7A70227-9984-49E8-A4C2-67561A72F66C}" destId="{2C8D2DDE-60FD-42DD-90F2-4DDCEF086FA1}" srcOrd="2" destOrd="0" parTransId="{33548952-A9FB-44A7-943B-756377B6FEF5}" sibTransId="{C588CBF4-3A72-4D65-B4D5-E95039E4E243}"/>
    <dgm:cxn modelId="{115D6294-2457-4AAE-8C05-0DF519D3FC16}" srcId="{E7A70227-9984-49E8-A4C2-67561A72F66C}" destId="{DA07E898-C6E9-45BF-B195-2D485654D537}" srcOrd="0" destOrd="0" parTransId="{D8CB3439-2703-4066-87B6-C8366ABCEF5E}" sibTransId="{ACA252A9-DDEF-4B26-8E41-C0256C2A4ABD}"/>
    <dgm:cxn modelId="{C492939D-F08E-4894-A3F2-DF1858F7CFA4}" type="presOf" srcId="{E7A70227-9984-49E8-A4C2-67561A72F66C}" destId="{BEBBC5DD-3D0A-4892-8C0B-756992260C13}" srcOrd="0" destOrd="0" presId="urn:microsoft.com/office/officeart/2008/layout/VerticalCurvedList"/>
    <dgm:cxn modelId="{FC3293A4-98C0-4BE6-AF8F-DAB5D5138737}" type="presOf" srcId="{2C8D2DDE-60FD-42DD-90F2-4DDCEF086FA1}" destId="{C7B05D8C-E85D-4E98-A8FD-C60A88C1FEC2}" srcOrd="0" destOrd="0" presId="urn:microsoft.com/office/officeart/2008/layout/VerticalCurvedList"/>
    <dgm:cxn modelId="{4B9A28B0-B84B-48D3-B157-428F72E9604E}" type="presOf" srcId="{DA07E898-C6E9-45BF-B195-2D485654D537}" destId="{EB3E5B91-793C-423E-87A7-36C4EC4DBF40}" srcOrd="0" destOrd="0" presId="urn:microsoft.com/office/officeart/2008/layout/VerticalCurvedList"/>
    <dgm:cxn modelId="{B47A738D-9F49-4F5E-8110-E0F0CF963705}" type="presParOf" srcId="{BEBBC5DD-3D0A-4892-8C0B-756992260C13}" destId="{B55A3DAA-2842-4055-B462-676C85057DB7}" srcOrd="0" destOrd="0" presId="urn:microsoft.com/office/officeart/2008/layout/VerticalCurvedList"/>
    <dgm:cxn modelId="{098D7AD1-4DAC-411C-8732-9B2E93440110}" type="presParOf" srcId="{B55A3DAA-2842-4055-B462-676C85057DB7}" destId="{8797C0FE-69C9-4D6E-BD52-4D50C2B02C8A}" srcOrd="0" destOrd="0" presId="urn:microsoft.com/office/officeart/2008/layout/VerticalCurvedList"/>
    <dgm:cxn modelId="{65BED953-C1FB-47E0-BF6E-08718DE68265}" type="presParOf" srcId="{8797C0FE-69C9-4D6E-BD52-4D50C2B02C8A}" destId="{3AB50F2D-69ED-4774-84E3-647E5BAA17D3}" srcOrd="0" destOrd="0" presId="urn:microsoft.com/office/officeart/2008/layout/VerticalCurvedList"/>
    <dgm:cxn modelId="{CD0CA0AE-87BD-42C7-8305-3BF7DE412F0F}" type="presParOf" srcId="{8797C0FE-69C9-4D6E-BD52-4D50C2B02C8A}" destId="{7941C885-F900-4527-8449-C941412A6478}" srcOrd="1" destOrd="0" presId="urn:microsoft.com/office/officeart/2008/layout/VerticalCurvedList"/>
    <dgm:cxn modelId="{F6E81C75-22D8-482C-B2C0-DC50D9ED1EBF}" type="presParOf" srcId="{8797C0FE-69C9-4D6E-BD52-4D50C2B02C8A}" destId="{4910F5EC-C17D-40E7-85A2-D2111F1369B6}" srcOrd="2" destOrd="0" presId="urn:microsoft.com/office/officeart/2008/layout/VerticalCurvedList"/>
    <dgm:cxn modelId="{7C98726C-E1FE-4CFB-8B75-6BD8059CC8CE}" type="presParOf" srcId="{8797C0FE-69C9-4D6E-BD52-4D50C2B02C8A}" destId="{BB6D35F3-878A-44C2-99A1-B7A4ABC12531}" srcOrd="3" destOrd="0" presId="urn:microsoft.com/office/officeart/2008/layout/VerticalCurvedList"/>
    <dgm:cxn modelId="{DCDF75DB-0AA7-47C1-9AC9-A9FC7DAD907B}" type="presParOf" srcId="{B55A3DAA-2842-4055-B462-676C85057DB7}" destId="{EB3E5B91-793C-423E-87A7-36C4EC4DBF40}" srcOrd="1" destOrd="0" presId="urn:microsoft.com/office/officeart/2008/layout/VerticalCurvedList"/>
    <dgm:cxn modelId="{B4537FD0-349A-4263-B189-4AE69A540145}" type="presParOf" srcId="{B55A3DAA-2842-4055-B462-676C85057DB7}" destId="{7B627203-97D4-440B-934E-CA612C19056B}" srcOrd="2" destOrd="0" presId="urn:microsoft.com/office/officeart/2008/layout/VerticalCurvedList"/>
    <dgm:cxn modelId="{D0EB2CA0-4FBA-4FC8-AB8E-430956815695}" type="presParOf" srcId="{7B627203-97D4-440B-934E-CA612C19056B}" destId="{949AD64A-5AE9-48B8-A343-E8A8E693A207}" srcOrd="0" destOrd="0" presId="urn:microsoft.com/office/officeart/2008/layout/VerticalCurvedList"/>
    <dgm:cxn modelId="{D5875D4E-8A15-4D4E-9318-1A33712C5831}" type="presParOf" srcId="{B55A3DAA-2842-4055-B462-676C85057DB7}" destId="{B30A6D15-0D0C-4ABD-B059-7FC019B52FB7}" srcOrd="3" destOrd="0" presId="urn:microsoft.com/office/officeart/2008/layout/VerticalCurvedList"/>
    <dgm:cxn modelId="{A19A3381-B376-4BFB-87B1-76039183AD4E}" type="presParOf" srcId="{B55A3DAA-2842-4055-B462-676C85057DB7}" destId="{A912A426-522A-41CA-B8AF-4C1A8AD9D541}" srcOrd="4" destOrd="0" presId="urn:microsoft.com/office/officeart/2008/layout/VerticalCurvedList"/>
    <dgm:cxn modelId="{3EDDA680-D8B6-4DD2-AF70-E71718F86D9E}" type="presParOf" srcId="{A912A426-522A-41CA-B8AF-4C1A8AD9D541}" destId="{42DA5688-71B6-4E9F-AEFF-53985CA9631E}" srcOrd="0" destOrd="0" presId="urn:microsoft.com/office/officeart/2008/layout/VerticalCurvedList"/>
    <dgm:cxn modelId="{9B81DD77-A43B-46C5-93DB-4FBF17E9DA28}" type="presParOf" srcId="{B55A3DAA-2842-4055-B462-676C85057DB7}" destId="{C7B05D8C-E85D-4E98-A8FD-C60A88C1FEC2}" srcOrd="5" destOrd="0" presId="urn:microsoft.com/office/officeart/2008/layout/VerticalCurvedList"/>
    <dgm:cxn modelId="{16F7DFBC-8F8B-4A1E-9A66-53BCEA5E857B}" type="presParOf" srcId="{B55A3DAA-2842-4055-B462-676C85057DB7}" destId="{9CAE6E82-FF2C-4499-9A2D-161D854C5320}" srcOrd="6" destOrd="0" presId="urn:microsoft.com/office/officeart/2008/layout/VerticalCurvedList"/>
    <dgm:cxn modelId="{E4942AFD-C4F0-4DEF-BD7D-85A5E377DDD8}" type="presParOf" srcId="{9CAE6E82-FF2C-4499-9A2D-161D854C5320}" destId="{24CE3A34-A6AC-4A1E-B3AF-B40F013E2C3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402CE4-D138-492F-A33E-EDF21C431AD2}">
      <dsp:nvSpPr>
        <dsp:cNvPr id="0" name=""/>
        <dsp:cNvSpPr/>
      </dsp:nvSpPr>
      <dsp:spPr>
        <a:xfrm>
          <a:off x="-4387787" y="-673007"/>
          <a:ext cx="5227451" cy="5227451"/>
        </a:xfrm>
        <a:prstGeom prst="blockArc">
          <a:avLst>
            <a:gd name="adj1" fmla="val 18900000"/>
            <a:gd name="adj2" fmla="val 2700000"/>
            <a:gd name="adj3" fmla="val 413"/>
          </a:avLst>
        </a:prstGeom>
        <a:noFill/>
        <a:ln w="19050"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94AB56-38F1-4C88-B417-71EB2C8996E5}">
      <dsp:nvSpPr>
        <dsp:cNvPr id="0" name=""/>
        <dsp:cNvSpPr/>
      </dsp:nvSpPr>
      <dsp:spPr>
        <a:xfrm>
          <a:off x="540004" y="388143"/>
          <a:ext cx="800400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40640" rIns="40640" bIns="40640" numCol="1" spcCol="1270" anchor="ctr" anchorCtr="0">
          <a:noAutofit/>
        </a:bodyPr>
        <a:lstStyle/>
        <a:p>
          <a:pPr marL="0" lvl="0" indent="0" algn="l" defTabSz="711200">
            <a:lnSpc>
              <a:spcPct val="90000"/>
            </a:lnSpc>
            <a:spcBef>
              <a:spcPct val="0"/>
            </a:spcBef>
            <a:spcAft>
              <a:spcPct val="35000"/>
            </a:spcAft>
            <a:buNone/>
          </a:pPr>
          <a:r>
            <a:rPr lang="hr-HR" sz="1600" kern="1200" dirty="0"/>
            <a:t>Ukupni prihodi i primici proračuna planirani su u iznosu od 2.379.448,50  eura, a ostvareni su u iznosu od </a:t>
          </a:r>
          <a:r>
            <a:rPr lang="it-IT" sz="1600" kern="1200" dirty="0"/>
            <a:t>2.551.054,83 euro ili 107,21 % plana.</a:t>
          </a:r>
          <a:endParaRPr lang="hr-HR" sz="1600" kern="1200" dirty="0"/>
        </a:p>
      </dsp:txBody>
      <dsp:txXfrm>
        <a:off x="540004" y="388143"/>
        <a:ext cx="8004004" cy="776287"/>
      </dsp:txXfrm>
    </dsp:sp>
    <dsp:sp modelId="{CE04CF01-4451-4F3B-8CC5-A8934934E69A}">
      <dsp:nvSpPr>
        <dsp:cNvPr id="0" name=""/>
        <dsp:cNvSpPr/>
      </dsp:nvSpPr>
      <dsp:spPr>
        <a:xfrm>
          <a:off x="54824" y="291107"/>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B36AAF67-3380-416D-A9DD-5D7B740462DF}">
      <dsp:nvSpPr>
        <dsp:cNvPr id="0" name=""/>
        <dsp:cNvSpPr/>
      </dsp:nvSpPr>
      <dsp:spPr>
        <a:xfrm>
          <a:off x="822184" y="1552574"/>
          <a:ext cx="772182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40640" rIns="40640" bIns="40640" numCol="1" spcCol="1270" anchor="ctr" anchorCtr="0">
          <a:noAutofit/>
        </a:bodyPr>
        <a:lstStyle/>
        <a:p>
          <a:pPr marL="0" lvl="0" indent="0" algn="l" defTabSz="711200">
            <a:lnSpc>
              <a:spcPct val="90000"/>
            </a:lnSpc>
            <a:spcBef>
              <a:spcPct val="0"/>
            </a:spcBef>
            <a:spcAft>
              <a:spcPct val="35000"/>
            </a:spcAft>
            <a:buNone/>
          </a:pPr>
          <a:r>
            <a:rPr lang="hr-HR" sz="1600" kern="1200" dirty="0"/>
            <a:t>U strukturi ukupno ostvarenih prihoda i primitaka, 99,81 % čine prihodi poslovanja, a 0,19 % čine prihodi od prodaje nefinancijske imovine. Primici od financijske imovine i zaduživanja u 2025. godini nisu ostvareni. </a:t>
          </a:r>
        </a:p>
      </dsp:txBody>
      <dsp:txXfrm>
        <a:off x="822184" y="1552574"/>
        <a:ext cx="7721824" cy="776287"/>
      </dsp:txXfrm>
    </dsp:sp>
    <dsp:sp modelId="{9DC36884-6A5F-4016-85BA-CE108014F4D7}">
      <dsp:nvSpPr>
        <dsp:cNvPr id="0" name=""/>
        <dsp:cNvSpPr/>
      </dsp:nvSpPr>
      <dsp:spPr>
        <a:xfrm>
          <a:off x="337004" y="1455538"/>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66886CC5-5424-4874-957A-9A80988C079A}">
      <dsp:nvSpPr>
        <dsp:cNvPr id="0" name=""/>
        <dsp:cNvSpPr/>
      </dsp:nvSpPr>
      <dsp:spPr>
        <a:xfrm>
          <a:off x="540004" y="2717005"/>
          <a:ext cx="800400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40640" rIns="40640" bIns="40640" numCol="1" spcCol="1270" anchor="ctr" anchorCtr="0">
          <a:noAutofit/>
        </a:bodyPr>
        <a:lstStyle/>
        <a:p>
          <a:pPr marL="0" lvl="0" indent="0" algn="l" defTabSz="711200">
            <a:lnSpc>
              <a:spcPct val="90000"/>
            </a:lnSpc>
            <a:spcBef>
              <a:spcPct val="0"/>
            </a:spcBef>
            <a:spcAft>
              <a:spcPct val="35000"/>
            </a:spcAft>
            <a:buNone/>
          </a:pPr>
          <a:r>
            <a:rPr lang="hr-HR" sz="1600" kern="1200" dirty="0"/>
            <a:t>Uspoređujući ostvarenje 2025. godine s prethodnom 2024. godinom, prihodi u 2025. godini ostvareni su na razini ostvarenja u 2024. godini</a:t>
          </a:r>
        </a:p>
      </dsp:txBody>
      <dsp:txXfrm>
        <a:off x="540004" y="2717005"/>
        <a:ext cx="8004004" cy="776287"/>
      </dsp:txXfrm>
    </dsp:sp>
    <dsp:sp modelId="{16682D36-6719-4B55-A7AD-50395323B12D}">
      <dsp:nvSpPr>
        <dsp:cNvPr id="0" name=""/>
        <dsp:cNvSpPr/>
      </dsp:nvSpPr>
      <dsp:spPr>
        <a:xfrm>
          <a:off x="54824" y="2619969"/>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F02CAF-71ED-4F9E-82A1-0E3653A9AF5A}">
      <dsp:nvSpPr>
        <dsp:cNvPr id="0" name=""/>
        <dsp:cNvSpPr/>
      </dsp:nvSpPr>
      <dsp:spPr>
        <a:xfrm>
          <a:off x="-4387787" y="-673007"/>
          <a:ext cx="5227451" cy="5227451"/>
        </a:xfrm>
        <a:prstGeom prst="blockArc">
          <a:avLst>
            <a:gd name="adj1" fmla="val 18900000"/>
            <a:gd name="adj2" fmla="val 2700000"/>
            <a:gd name="adj3" fmla="val 413"/>
          </a:avLst>
        </a:prstGeom>
        <a:noFill/>
        <a:ln w="19050"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A89D34-CEBC-4EA8-A824-54064CAE0690}">
      <dsp:nvSpPr>
        <dsp:cNvPr id="0" name=""/>
        <dsp:cNvSpPr/>
      </dsp:nvSpPr>
      <dsp:spPr>
        <a:xfrm>
          <a:off x="540004" y="388143"/>
          <a:ext cx="800400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40640" rIns="40640" bIns="40640" numCol="1" spcCol="1270" anchor="ctr" anchorCtr="0">
          <a:noAutofit/>
        </a:bodyPr>
        <a:lstStyle/>
        <a:p>
          <a:pPr marL="0" lvl="0" indent="0" algn="l" defTabSz="711200">
            <a:lnSpc>
              <a:spcPct val="90000"/>
            </a:lnSpc>
            <a:spcBef>
              <a:spcPct val="0"/>
            </a:spcBef>
            <a:spcAft>
              <a:spcPct val="35000"/>
            </a:spcAft>
            <a:buNone/>
          </a:pPr>
          <a:r>
            <a:rPr lang="hr-HR" sz="1600" kern="1200" dirty="0"/>
            <a:t>Ukupni rashodi i izdaci proračuna planirani su u iznosu od </a:t>
          </a:r>
          <a:r>
            <a:rPr lang="pl-PL" sz="1600" kern="1200" dirty="0"/>
            <a:t>3.651.968,70 eura, a izvršeni su u iznosu od 2.870.515,02 eura ili 78,60 % plana.</a:t>
          </a:r>
          <a:endParaRPr lang="hr-HR" sz="1600" kern="1200" dirty="0"/>
        </a:p>
      </dsp:txBody>
      <dsp:txXfrm>
        <a:off x="540004" y="388143"/>
        <a:ext cx="8004004" cy="776287"/>
      </dsp:txXfrm>
    </dsp:sp>
    <dsp:sp modelId="{7564FEEF-9111-494F-9A95-FD37D07F9207}">
      <dsp:nvSpPr>
        <dsp:cNvPr id="0" name=""/>
        <dsp:cNvSpPr/>
      </dsp:nvSpPr>
      <dsp:spPr>
        <a:xfrm>
          <a:off x="54824" y="291107"/>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9D70EE8-4A7D-45AC-A27B-1D044DBD8FA7}">
      <dsp:nvSpPr>
        <dsp:cNvPr id="0" name=""/>
        <dsp:cNvSpPr/>
      </dsp:nvSpPr>
      <dsp:spPr>
        <a:xfrm>
          <a:off x="822184" y="1552574"/>
          <a:ext cx="772182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40640" rIns="40640" bIns="40640" numCol="1" spcCol="1270" anchor="ctr" anchorCtr="0">
          <a:noAutofit/>
        </a:bodyPr>
        <a:lstStyle/>
        <a:p>
          <a:pPr marL="0" lvl="0" indent="0" algn="l" defTabSz="711200">
            <a:lnSpc>
              <a:spcPct val="90000"/>
            </a:lnSpc>
            <a:spcBef>
              <a:spcPct val="0"/>
            </a:spcBef>
            <a:spcAft>
              <a:spcPct val="35000"/>
            </a:spcAft>
            <a:buNone/>
          </a:pPr>
          <a:r>
            <a:rPr lang="hr-HR" sz="1600" kern="1200" dirty="0"/>
            <a:t>U strukturi ukupno izvršenih rashoda i izdataka najveći je udjel rashoda poslovanja s 89,58 %, slijede rashodi za nabavu nefinancijske imovine s 10,42 %, dok u 2025. nije bilo izdataka za financijsku imovinu i otplate zajmova.</a:t>
          </a:r>
        </a:p>
      </dsp:txBody>
      <dsp:txXfrm>
        <a:off x="822184" y="1552574"/>
        <a:ext cx="7721824" cy="776287"/>
      </dsp:txXfrm>
    </dsp:sp>
    <dsp:sp modelId="{1F1AAB9A-2364-4394-A39B-6D7D341BA783}">
      <dsp:nvSpPr>
        <dsp:cNvPr id="0" name=""/>
        <dsp:cNvSpPr/>
      </dsp:nvSpPr>
      <dsp:spPr>
        <a:xfrm>
          <a:off x="337004" y="1455538"/>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68B8769-F054-48A5-B3B8-851B0DC69061}">
      <dsp:nvSpPr>
        <dsp:cNvPr id="0" name=""/>
        <dsp:cNvSpPr/>
      </dsp:nvSpPr>
      <dsp:spPr>
        <a:xfrm>
          <a:off x="540004" y="2717005"/>
          <a:ext cx="800400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40640" rIns="40640" bIns="40640" numCol="1" spcCol="1270" anchor="ctr" anchorCtr="0">
          <a:noAutofit/>
        </a:bodyPr>
        <a:lstStyle/>
        <a:p>
          <a:pPr marL="0" lvl="0" indent="0" algn="l" defTabSz="711200">
            <a:lnSpc>
              <a:spcPct val="90000"/>
            </a:lnSpc>
            <a:spcBef>
              <a:spcPct val="0"/>
            </a:spcBef>
            <a:spcAft>
              <a:spcPct val="35000"/>
            </a:spcAft>
            <a:buNone/>
          </a:pPr>
          <a:r>
            <a:rPr lang="hr-HR" sz="1600" kern="1200" dirty="0"/>
            <a:t>Izvršeni rashodi i izdaci proračuna u 2025. godini veći su za 827.750,06 eura ili za 40,26 % u odnosu na prethodnu 2024. godinu, na što je utjecalo povećanje materijalnih rashoda.</a:t>
          </a:r>
        </a:p>
      </dsp:txBody>
      <dsp:txXfrm>
        <a:off x="540004" y="2717005"/>
        <a:ext cx="8004004" cy="776287"/>
      </dsp:txXfrm>
    </dsp:sp>
    <dsp:sp modelId="{FA3397BD-41B3-4C3C-B81C-5AC8E8E2F85F}">
      <dsp:nvSpPr>
        <dsp:cNvPr id="0" name=""/>
        <dsp:cNvSpPr/>
      </dsp:nvSpPr>
      <dsp:spPr>
        <a:xfrm>
          <a:off x="54824" y="2619969"/>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41C885-F900-4527-8449-C941412A6478}">
      <dsp:nvSpPr>
        <dsp:cNvPr id="0" name=""/>
        <dsp:cNvSpPr/>
      </dsp:nvSpPr>
      <dsp:spPr>
        <a:xfrm>
          <a:off x="-4387787" y="-673007"/>
          <a:ext cx="5227451" cy="5227451"/>
        </a:xfrm>
        <a:prstGeom prst="blockArc">
          <a:avLst>
            <a:gd name="adj1" fmla="val 18900000"/>
            <a:gd name="adj2" fmla="val 2700000"/>
            <a:gd name="adj3" fmla="val 413"/>
          </a:avLst>
        </a:prstGeom>
        <a:noFill/>
        <a:ln w="19050"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3E5B91-793C-423E-87A7-36C4EC4DBF40}">
      <dsp:nvSpPr>
        <dsp:cNvPr id="0" name=""/>
        <dsp:cNvSpPr/>
      </dsp:nvSpPr>
      <dsp:spPr>
        <a:xfrm>
          <a:off x="540004" y="388143"/>
          <a:ext cx="800400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33020" rIns="33020" bIns="33020" numCol="1" spcCol="1270" anchor="ctr" anchorCtr="0">
          <a:noAutofit/>
        </a:bodyPr>
        <a:lstStyle/>
        <a:p>
          <a:pPr marL="0" lvl="0" indent="0" algn="l" defTabSz="577850">
            <a:lnSpc>
              <a:spcPct val="90000"/>
            </a:lnSpc>
            <a:spcBef>
              <a:spcPct val="0"/>
            </a:spcBef>
            <a:spcAft>
              <a:spcPct val="35000"/>
            </a:spcAft>
            <a:buNone/>
          </a:pPr>
          <a:r>
            <a:rPr lang="hr-HR" sz="1300" kern="1200" dirty="0"/>
            <a:t>U 2025. godini ostvaren je tekući manjak prihoda konsolidiranog proračuna u iznosu od 319.460,19  eura, koji se sastoji od manjka prihoda Općine u iznosu od 273.927,30  eura i manjka prihoda proračunskog korisnika u iznosu od 45.532,89  eura</a:t>
          </a:r>
        </a:p>
      </dsp:txBody>
      <dsp:txXfrm>
        <a:off x="540004" y="388143"/>
        <a:ext cx="8004004" cy="776287"/>
      </dsp:txXfrm>
    </dsp:sp>
    <dsp:sp modelId="{949AD64A-5AE9-48B8-A343-E8A8E693A207}">
      <dsp:nvSpPr>
        <dsp:cNvPr id="0" name=""/>
        <dsp:cNvSpPr/>
      </dsp:nvSpPr>
      <dsp:spPr>
        <a:xfrm>
          <a:off x="54824" y="291107"/>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B30A6D15-0D0C-4ABD-B059-7FC019B52FB7}">
      <dsp:nvSpPr>
        <dsp:cNvPr id="0" name=""/>
        <dsp:cNvSpPr/>
      </dsp:nvSpPr>
      <dsp:spPr>
        <a:xfrm>
          <a:off x="822184" y="1552574"/>
          <a:ext cx="772182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33020" rIns="33020" bIns="33020" numCol="1" spcCol="1270" anchor="ctr" anchorCtr="0">
          <a:noAutofit/>
        </a:bodyPr>
        <a:lstStyle/>
        <a:p>
          <a:pPr marL="0" lvl="0" indent="0" algn="l" defTabSz="577850">
            <a:lnSpc>
              <a:spcPct val="90000"/>
            </a:lnSpc>
            <a:spcBef>
              <a:spcPct val="0"/>
            </a:spcBef>
            <a:spcAft>
              <a:spcPct val="35000"/>
            </a:spcAft>
            <a:buNone/>
          </a:pPr>
          <a:r>
            <a:rPr lang="hr-HR" sz="1300" kern="1200" dirty="0"/>
            <a:t>Preneseni višak konsolidiranog proračuna iz prethodne godine iznosi 1.272.520,20 eura i odnosi se na preneseni višak Općine u iznosu od 1.262.321,00 eura i preneseni višak proračunskog korisnika u iznosu od 9.929,20 eura. </a:t>
          </a:r>
        </a:p>
      </dsp:txBody>
      <dsp:txXfrm>
        <a:off x="822184" y="1552574"/>
        <a:ext cx="7721824" cy="776287"/>
      </dsp:txXfrm>
    </dsp:sp>
    <dsp:sp modelId="{42DA5688-71B6-4E9F-AEFF-53985CA9631E}">
      <dsp:nvSpPr>
        <dsp:cNvPr id="0" name=""/>
        <dsp:cNvSpPr/>
      </dsp:nvSpPr>
      <dsp:spPr>
        <a:xfrm>
          <a:off x="337004" y="1455538"/>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C7B05D8C-E85D-4E98-A8FD-C60A88C1FEC2}">
      <dsp:nvSpPr>
        <dsp:cNvPr id="0" name=""/>
        <dsp:cNvSpPr/>
      </dsp:nvSpPr>
      <dsp:spPr>
        <a:xfrm>
          <a:off x="540004" y="2717005"/>
          <a:ext cx="8004004" cy="776287"/>
        </a:xfrm>
        <a:prstGeom prst="rect">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16178" tIns="33020" rIns="33020" bIns="33020" numCol="1" spcCol="1270" anchor="ctr" anchorCtr="0">
          <a:noAutofit/>
        </a:bodyPr>
        <a:lstStyle/>
        <a:p>
          <a:pPr marL="0" lvl="0" indent="0" algn="l" defTabSz="577850">
            <a:lnSpc>
              <a:spcPct val="90000"/>
            </a:lnSpc>
            <a:spcBef>
              <a:spcPct val="0"/>
            </a:spcBef>
            <a:spcAft>
              <a:spcPct val="35000"/>
            </a:spcAft>
            <a:buNone/>
          </a:pPr>
          <a:r>
            <a:rPr lang="hr-HR" sz="1300" kern="1200" dirty="0"/>
            <a:t>Ostvareni manjak u 2025. godini s prenesenim viškom iz prethodne godine, konačni financijski rezultat konsolidiranog proračuna za 2025. godinu iznosi 953.060,01  eura i odnosi se na višak prihoda Općine u iznosu od 988.663,70  eura i manjak prihoda proračunskog korisnika u iznosu od 35.603, eura</a:t>
          </a:r>
        </a:p>
      </dsp:txBody>
      <dsp:txXfrm>
        <a:off x="540004" y="2717005"/>
        <a:ext cx="8004004" cy="776287"/>
      </dsp:txXfrm>
    </dsp:sp>
    <dsp:sp modelId="{24CE3A34-A6AC-4A1E-B3AF-B40F013E2C3F}">
      <dsp:nvSpPr>
        <dsp:cNvPr id="0" name=""/>
        <dsp:cNvSpPr/>
      </dsp:nvSpPr>
      <dsp:spPr>
        <a:xfrm>
          <a:off x="54824" y="2619969"/>
          <a:ext cx="970359" cy="970359"/>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dk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3596" cy="497976"/>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47745" y="0"/>
            <a:ext cx="2943596" cy="497976"/>
          </a:xfrm>
          <a:prstGeom prst="rect">
            <a:avLst/>
          </a:prstGeom>
        </p:spPr>
        <p:txBody>
          <a:bodyPr vert="horz" lIns="91440" tIns="45720" rIns="91440" bIns="45720" rtlCol="0"/>
          <a:lstStyle>
            <a:lvl1pPr algn="r">
              <a:defRPr sz="1200"/>
            </a:lvl1pPr>
          </a:lstStyle>
          <a:p>
            <a:fld id="{02F23137-55D6-4860-94BA-32550011BEF4}" type="datetimeFigureOut">
              <a:rPr lang="hr-HR" smtClean="0"/>
              <a:t>29.06.2026</a:t>
            </a:fld>
            <a:endParaRPr lang="hr-HR"/>
          </a:p>
        </p:txBody>
      </p:sp>
      <p:sp>
        <p:nvSpPr>
          <p:cNvPr id="4" name="Rezervirano mjesto slike slajda 3"/>
          <p:cNvSpPr>
            <a:spLocks noGrp="1" noRot="1" noChangeAspect="1"/>
          </p:cNvSpPr>
          <p:nvPr>
            <p:ph type="sldImg" idx="2"/>
          </p:nvPr>
        </p:nvSpPr>
        <p:spPr>
          <a:xfrm>
            <a:off x="419100" y="1239838"/>
            <a:ext cx="5954713" cy="3351212"/>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79292" y="4776431"/>
            <a:ext cx="5434330" cy="3907988"/>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427076"/>
            <a:ext cx="2943596" cy="497975"/>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47745" y="9427076"/>
            <a:ext cx="2943596" cy="497975"/>
          </a:xfrm>
          <a:prstGeom prst="rect">
            <a:avLst/>
          </a:prstGeom>
        </p:spPr>
        <p:txBody>
          <a:bodyPr vert="horz" lIns="91440" tIns="45720" rIns="91440" bIns="45720" rtlCol="0" anchor="b"/>
          <a:lstStyle>
            <a:lvl1pPr algn="r">
              <a:defRPr sz="1200"/>
            </a:lvl1pPr>
          </a:lstStyle>
          <a:p>
            <a:fld id="{74C8D48D-E872-4757-9784-B78D3CC77BA4}" type="slidenum">
              <a:rPr lang="hr-HR" smtClean="0"/>
              <a:t>‹#›</a:t>
            </a:fld>
            <a:endParaRPr lang="hr-HR"/>
          </a:p>
        </p:txBody>
      </p:sp>
    </p:spTree>
    <p:extLst>
      <p:ext uri="{BB962C8B-B14F-4D97-AF65-F5344CB8AC3E}">
        <p14:creationId xmlns:p14="http://schemas.microsoft.com/office/powerpoint/2010/main" val="3907831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74C8D48D-E872-4757-9784-B78D3CC77BA4}" type="slidenum">
              <a:rPr lang="hr-HR" smtClean="0"/>
              <a:t>1</a:t>
            </a:fld>
            <a:endParaRPr lang="hr-HR"/>
          </a:p>
        </p:txBody>
      </p:sp>
    </p:spTree>
    <p:extLst>
      <p:ext uri="{BB962C8B-B14F-4D97-AF65-F5344CB8AC3E}">
        <p14:creationId xmlns:p14="http://schemas.microsoft.com/office/powerpoint/2010/main" val="3090091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Uredite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3352230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Uredite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163225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Uredite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47112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Uredite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2949076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Uredite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608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Uredite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2416027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24094727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Uredite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4207407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Uredite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895045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Uredite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0A56DBCB-8ECB-44FC-8AEF-78142676FF9A}" type="datetimeFigureOut">
              <a:rPr lang="hr-HR" smtClean="0"/>
              <a:t>29.06.2026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1032129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Uredite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0A56DBCB-8ECB-44FC-8AEF-78142676FF9A}" type="datetimeFigureOut">
              <a:rPr lang="hr-HR" smtClean="0"/>
              <a:t>29.06.2026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204271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Uredite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0A56DBCB-8ECB-44FC-8AEF-78142676FF9A}" type="datetimeFigureOut">
              <a:rPr lang="hr-HR" smtClean="0"/>
              <a:t>29.06.2026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3410683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Uredite stil naslova matrice</a:t>
            </a:r>
            <a:endParaRPr lang="en-US" dirty="0"/>
          </a:p>
        </p:txBody>
      </p:sp>
      <p:sp>
        <p:nvSpPr>
          <p:cNvPr id="3" name="Date Placeholder 2"/>
          <p:cNvSpPr>
            <a:spLocks noGrp="1"/>
          </p:cNvSpPr>
          <p:nvPr>
            <p:ph type="dt" sz="half" idx="10"/>
          </p:nvPr>
        </p:nvSpPr>
        <p:spPr/>
        <p:txBody>
          <a:bodyPr/>
          <a:lstStyle/>
          <a:p>
            <a:fld id="{0A56DBCB-8ECB-44FC-8AEF-78142676FF9A}" type="datetimeFigureOut">
              <a:rPr lang="hr-HR" smtClean="0"/>
              <a:t>29.06.2026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344956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6DBCB-8ECB-44FC-8AEF-78142676FF9A}" type="datetimeFigureOut">
              <a:rPr lang="hr-HR" smtClean="0"/>
              <a:t>29.06.2026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4076349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Uredite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0A56DBCB-8ECB-44FC-8AEF-78142676FF9A}" type="datetimeFigureOut">
              <a:rPr lang="hr-HR" smtClean="0"/>
              <a:t>29.06.2026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3510869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Uredite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0A56DBCB-8ECB-44FC-8AEF-78142676FF9A}" type="datetimeFigureOut">
              <a:rPr lang="hr-HR" smtClean="0"/>
              <a:t>29.06.2026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7E91A624-1695-4412-AA6E-0E3B4CBEEC29}" type="slidenum">
              <a:rPr lang="hr-HR" smtClean="0"/>
              <a:t>‹#›</a:t>
            </a:fld>
            <a:endParaRPr lang="hr-HR"/>
          </a:p>
        </p:txBody>
      </p:sp>
    </p:spTree>
    <p:extLst>
      <p:ext uri="{BB962C8B-B14F-4D97-AF65-F5344CB8AC3E}">
        <p14:creationId xmlns:p14="http://schemas.microsoft.com/office/powerpoint/2010/main" val="2875301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hr-H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Uredite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56DBCB-8ECB-44FC-8AEF-78142676FF9A}" type="datetimeFigureOut">
              <a:rPr lang="hr-HR" smtClean="0"/>
              <a:t>29.06.2026</a:t>
            </a:fld>
            <a:endParaRPr lang="hr-H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E91A624-1695-4412-AA6E-0E3B4CBEEC29}" type="slidenum">
              <a:rPr lang="hr-HR" smtClean="0"/>
              <a:t>‹#›</a:t>
            </a:fld>
            <a:endParaRPr lang="hr-HR"/>
          </a:p>
        </p:txBody>
      </p:sp>
    </p:spTree>
    <p:extLst>
      <p:ext uri="{BB962C8B-B14F-4D97-AF65-F5344CB8AC3E}">
        <p14:creationId xmlns:p14="http://schemas.microsoft.com/office/powerpoint/2010/main" val="279445130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C800F4-AF98-1E2D-7F6F-E71233A3EDE0}"/>
              </a:ext>
            </a:extLst>
          </p:cNvPr>
          <p:cNvSpPr>
            <a:spLocks noGrp="1"/>
          </p:cNvSpPr>
          <p:nvPr>
            <p:ph type="ctrTitle"/>
          </p:nvPr>
        </p:nvSpPr>
        <p:spPr/>
        <p:txBody>
          <a:bodyPr/>
          <a:lstStyle/>
          <a:p>
            <a:pPr algn="ctr"/>
            <a:r>
              <a:rPr lang="hr-HR" sz="4200" dirty="0"/>
              <a:t>GODIŠNJI IZVJEŠTAJ O IZVRŠENJU PRORAČUNA OPĆINE BARBAN ZA 2025. GODINU</a:t>
            </a:r>
          </a:p>
        </p:txBody>
      </p:sp>
      <p:sp>
        <p:nvSpPr>
          <p:cNvPr id="3" name="Podnaslov 2">
            <a:extLst>
              <a:ext uri="{FF2B5EF4-FFF2-40B4-BE49-F238E27FC236}">
                <a16:creationId xmlns:a16="http://schemas.microsoft.com/office/drawing/2014/main" id="{2FF735F4-440B-643E-3F79-F412C5537257}"/>
              </a:ext>
            </a:extLst>
          </p:cNvPr>
          <p:cNvSpPr>
            <a:spLocks noGrp="1"/>
          </p:cNvSpPr>
          <p:nvPr>
            <p:ph type="subTitle" idx="1"/>
          </p:nvPr>
        </p:nvSpPr>
        <p:spPr/>
        <p:txBody>
          <a:bodyPr>
            <a:normAutofit fontScale="92500" lnSpcReduction="10000"/>
          </a:bodyPr>
          <a:lstStyle/>
          <a:p>
            <a:endParaRPr lang="hr-HR" dirty="0"/>
          </a:p>
          <a:p>
            <a:endParaRPr lang="hr-HR" dirty="0"/>
          </a:p>
          <a:p>
            <a:r>
              <a:rPr lang="hr-HR" dirty="0"/>
              <a:t>VODIČ ZA GRAĐANE</a:t>
            </a:r>
          </a:p>
        </p:txBody>
      </p:sp>
    </p:spTree>
    <p:extLst>
      <p:ext uri="{BB962C8B-B14F-4D97-AF65-F5344CB8AC3E}">
        <p14:creationId xmlns:p14="http://schemas.microsoft.com/office/powerpoint/2010/main" val="1104108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(2)</a:t>
            </a:r>
          </a:p>
        </p:txBody>
      </p:sp>
      <p:sp>
        <p:nvSpPr>
          <p:cNvPr id="3" name="Rezervirano mjesto sadržaja 2"/>
          <p:cNvSpPr>
            <a:spLocks noGrp="1"/>
          </p:cNvSpPr>
          <p:nvPr>
            <p:ph sz="half" idx="1"/>
          </p:nvPr>
        </p:nvSpPr>
        <p:spPr/>
        <p:txBody>
          <a:bodyPr/>
          <a:lstStyle/>
          <a:p>
            <a:pPr marL="0" indent="0">
              <a:buNone/>
            </a:pPr>
            <a:r>
              <a:rPr lang="pl-PL" dirty="0"/>
              <a:t>Program: JAVNA UPRAVA I ADMINISTRACIJA</a:t>
            </a:r>
          </a:p>
          <a:p>
            <a:r>
              <a:rPr lang="hr-HR" dirty="0"/>
              <a:t>Program je planiran u iznosu od 442.185,00   eura, a realiziran u iznosu od 384.792,77  eura ili 87,02 % plana</a:t>
            </a:r>
          </a:p>
          <a:p>
            <a:r>
              <a:rPr lang="hr-HR" dirty="0"/>
              <a:t>Kroz program su financirani rashodi za plaće zaposlenika u JUO-u te materijalni rashodi nužni za nesmetan rad upravnog odjela</a:t>
            </a:r>
          </a:p>
          <a:p>
            <a:endParaRPr lang="hr-HR" dirty="0"/>
          </a:p>
        </p:txBody>
      </p:sp>
      <p:sp>
        <p:nvSpPr>
          <p:cNvPr id="4" name="Rezervirano mjesto sadržaja 3"/>
          <p:cNvSpPr>
            <a:spLocks noGrp="1"/>
          </p:cNvSpPr>
          <p:nvPr>
            <p:ph sz="half" idx="2"/>
          </p:nvPr>
        </p:nvSpPr>
        <p:spPr/>
        <p:txBody>
          <a:bodyPr/>
          <a:lstStyle/>
          <a:p>
            <a:pPr marL="0" indent="0">
              <a:buNone/>
            </a:pPr>
            <a:r>
              <a:rPr lang="hr-HR" dirty="0"/>
              <a:t>Program: UPRAVLJANJE FINANCIJAMA</a:t>
            </a:r>
          </a:p>
          <a:p>
            <a:r>
              <a:rPr lang="hr-HR" dirty="0"/>
              <a:t>Program je planiran u iznosu od 6.500,00 eura, a realiziran u iznosu od 3.638,98  eura ili 55,98  % plana</a:t>
            </a:r>
          </a:p>
          <a:p>
            <a:r>
              <a:rPr lang="hr-HR" dirty="0"/>
              <a:t>Kroz program su financirani rashodi za bankarske usluge, usluge platnog prometa i zatezne kamate</a:t>
            </a:r>
          </a:p>
          <a:p>
            <a:endParaRPr lang="hr-HR" dirty="0"/>
          </a:p>
        </p:txBody>
      </p:sp>
    </p:spTree>
    <p:extLst>
      <p:ext uri="{BB962C8B-B14F-4D97-AF65-F5344CB8AC3E}">
        <p14:creationId xmlns:p14="http://schemas.microsoft.com/office/powerpoint/2010/main" val="2220094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(3)</a:t>
            </a:r>
          </a:p>
        </p:txBody>
      </p:sp>
      <p:sp>
        <p:nvSpPr>
          <p:cNvPr id="3" name="Rezervirano mjesto sadržaja 2"/>
          <p:cNvSpPr>
            <a:spLocks noGrp="1"/>
          </p:cNvSpPr>
          <p:nvPr>
            <p:ph sz="half" idx="1"/>
          </p:nvPr>
        </p:nvSpPr>
        <p:spPr/>
        <p:txBody>
          <a:bodyPr>
            <a:normAutofit lnSpcReduction="10000"/>
          </a:bodyPr>
          <a:lstStyle/>
          <a:p>
            <a:pPr marL="0" indent="0">
              <a:buNone/>
            </a:pPr>
            <a:r>
              <a:rPr lang="pl-PL" dirty="0"/>
              <a:t>Program: PROGRAM U FUNKCIJI ODGOJA I OBRAZOVANJA</a:t>
            </a:r>
          </a:p>
          <a:p>
            <a:r>
              <a:rPr lang="pl-PL" dirty="0"/>
              <a:t>Program je planiran u iznosu od 170.100,00  eura, a realiziran u iznosu od 146.452,61  eura ili 86,10 % plana</a:t>
            </a:r>
          </a:p>
          <a:p>
            <a:r>
              <a:rPr lang="pl-PL" dirty="0"/>
              <a:t>Kroz program je financiran </a:t>
            </a:r>
            <a:r>
              <a:rPr lang="hr-HR" dirty="0"/>
              <a:t>produženi boravak u Osnovnoj školi J. Filipovića i Osnovnoj školi </a:t>
            </a:r>
            <a:r>
              <a:rPr lang="hr-HR" dirty="0" err="1"/>
              <a:t>V.Gortana</a:t>
            </a:r>
            <a:r>
              <a:rPr lang="hr-HR" dirty="0"/>
              <a:t>-PŠ Sutivanac, sufinanciran boravak djece u jaslicama izvan Dječjeg vrtića Tratinčica, stipendije studentima i drugo</a:t>
            </a:r>
          </a:p>
        </p:txBody>
      </p:sp>
      <p:sp>
        <p:nvSpPr>
          <p:cNvPr id="4" name="Rezervirano mjesto sadržaja 3"/>
          <p:cNvSpPr>
            <a:spLocks noGrp="1"/>
          </p:cNvSpPr>
          <p:nvPr>
            <p:ph sz="half" idx="2"/>
          </p:nvPr>
        </p:nvSpPr>
        <p:spPr/>
        <p:txBody>
          <a:bodyPr>
            <a:normAutofit lnSpcReduction="10000"/>
          </a:bodyPr>
          <a:lstStyle/>
          <a:p>
            <a:pPr marL="0" indent="0">
              <a:buNone/>
            </a:pPr>
            <a:r>
              <a:rPr lang="hr-HR" dirty="0"/>
              <a:t>Program: PROMICANJE KULTURE</a:t>
            </a:r>
          </a:p>
          <a:p>
            <a:r>
              <a:rPr lang="hr-HR" dirty="0"/>
              <a:t>Program je planiran u iznosu od 84.000,00 eura, a realiziran u iznosu od 73.693,69  eura ili 87,73 % plana.</a:t>
            </a:r>
          </a:p>
          <a:p>
            <a:r>
              <a:rPr lang="hr-HR" dirty="0"/>
              <a:t>Kroz program je financiran rad udruga u kulturi te rashodi za održavanje manifestacije „Trka na </a:t>
            </a:r>
            <a:r>
              <a:rPr lang="hr-HR" dirty="0" err="1"/>
              <a:t>prstenac</a:t>
            </a:r>
            <a:r>
              <a:rPr lang="hr-HR" dirty="0"/>
              <a:t>”</a:t>
            </a:r>
          </a:p>
        </p:txBody>
      </p:sp>
    </p:spTree>
    <p:extLst>
      <p:ext uri="{BB962C8B-B14F-4D97-AF65-F5344CB8AC3E}">
        <p14:creationId xmlns:p14="http://schemas.microsoft.com/office/powerpoint/2010/main" val="3424927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(4)</a:t>
            </a:r>
          </a:p>
        </p:txBody>
      </p:sp>
      <p:sp>
        <p:nvSpPr>
          <p:cNvPr id="3" name="Rezervirano mjesto sadržaja 2"/>
          <p:cNvSpPr>
            <a:spLocks noGrp="1"/>
          </p:cNvSpPr>
          <p:nvPr>
            <p:ph sz="half" idx="1"/>
          </p:nvPr>
        </p:nvSpPr>
        <p:spPr/>
        <p:txBody>
          <a:bodyPr>
            <a:normAutofit lnSpcReduction="10000"/>
          </a:bodyPr>
          <a:lstStyle/>
          <a:p>
            <a:pPr marL="0" indent="0">
              <a:buNone/>
            </a:pPr>
            <a:r>
              <a:rPr lang="hr-HR" dirty="0"/>
              <a:t>Program: RAZVOJ TURISTIČKE DESTINACIJE</a:t>
            </a:r>
          </a:p>
          <a:p>
            <a:r>
              <a:rPr lang="hr-HR" dirty="0"/>
              <a:t>Program je planiran u iznosu od 18.000,00 eura, a realiziran u iznosu od 15.950,00  eura ili 88,61 % plana.</a:t>
            </a:r>
          </a:p>
          <a:p>
            <a:r>
              <a:rPr lang="hr-HR" dirty="0"/>
              <a:t>Kroz program su financirane manifestacije i događanja sa svrhom privlačenja što većeg broja turista te </a:t>
            </a:r>
            <a:r>
              <a:rPr lang="hr-HR" dirty="0" err="1"/>
              <a:t>Barban</a:t>
            </a:r>
            <a:r>
              <a:rPr lang="hr-HR" dirty="0"/>
              <a:t> učiniti još atraktivnijom turističkom destinacijom</a:t>
            </a:r>
          </a:p>
        </p:txBody>
      </p:sp>
      <p:sp>
        <p:nvSpPr>
          <p:cNvPr id="4" name="Rezervirano mjesto sadržaja 3"/>
          <p:cNvSpPr>
            <a:spLocks noGrp="1"/>
          </p:cNvSpPr>
          <p:nvPr>
            <p:ph sz="half" idx="2"/>
          </p:nvPr>
        </p:nvSpPr>
        <p:spPr/>
        <p:txBody>
          <a:bodyPr>
            <a:normAutofit lnSpcReduction="10000"/>
          </a:bodyPr>
          <a:lstStyle/>
          <a:p>
            <a:pPr marL="0" indent="0">
              <a:buNone/>
            </a:pPr>
            <a:r>
              <a:rPr lang="pl-PL" dirty="0"/>
              <a:t>Program: RAZVOJ SPORTA I REKREACIJE </a:t>
            </a:r>
          </a:p>
          <a:p>
            <a:r>
              <a:rPr lang="pl-PL" dirty="0"/>
              <a:t>Program je planiran u iznosu od 189.379,22  eura, a realiziran u iznosu od 170.141,16 eura ili 89,84 % plana</a:t>
            </a:r>
          </a:p>
          <a:p>
            <a:pPr fontAlgn="base"/>
            <a:r>
              <a:rPr lang="hr-HR" dirty="0"/>
              <a:t>Programom se potiče amaterski sport te promiče sport kao zdrav i poželjan način života. Također, omogućava se djeci i mladima jednostavan ulazak u sustav sporta te se osiguravaju osnovni preduvjeti kako bi se bavili sportom što duže</a:t>
            </a:r>
          </a:p>
        </p:txBody>
      </p:sp>
    </p:spTree>
    <p:extLst>
      <p:ext uri="{BB962C8B-B14F-4D97-AF65-F5344CB8AC3E}">
        <p14:creationId xmlns:p14="http://schemas.microsoft.com/office/powerpoint/2010/main" val="3528206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(5)</a:t>
            </a:r>
          </a:p>
        </p:txBody>
      </p:sp>
      <p:sp>
        <p:nvSpPr>
          <p:cNvPr id="3" name="Rezervirano mjesto sadržaja 2"/>
          <p:cNvSpPr>
            <a:spLocks noGrp="1"/>
          </p:cNvSpPr>
          <p:nvPr>
            <p:ph sz="half" idx="1"/>
          </p:nvPr>
        </p:nvSpPr>
        <p:spPr/>
        <p:txBody>
          <a:bodyPr>
            <a:normAutofit lnSpcReduction="10000"/>
          </a:bodyPr>
          <a:lstStyle/>
          <a:p>
            <a:pPr marL="0" indent="0">
              <a:buNone/>
            </a:pPr>
            <a:r>
              <a:rPr lang="hr-HR" dirty="0"/>
              <a:t>Program: OSIGURANJE ZDRAVSTVENE I SOCIJALNE ZAŠTITE </a:t>
            </a:r>
          </a:p>
          <a:p>
            <a:r>
              <a:rPr lang="hr-HR" dirty="0"/>
              <a:t>Program je planiran u iznosu od 90.900,00 eura, a realiziran u iznosu od 77.455,85  eura ili 85,21 % plana.</a:t>
            </a:r>
          </a:p>
          <a:p>
            <a:r>
              <a:rPr lang="hr-HR" dirty="0"/>
              <a:t>Cilj programa bio je stvaranje osnovnih preduvjeta za kvalitetan život kroz financiranje raznih oblika socijalnih pomoći i usluga socijalno ugroženim osobama, osobama s financijskim i/ili zdravstvenim poteškoćama</a:t>
            </a:r>
          </a:p>
        </p:txBody>
      </p:sp>
      <p:sp>
        <p:nvSpPr>
          <p:cNvPr id="4" name="Rezervirano mjesto sadržaja 3"/>
          <p:cNvSpPr>
            <a:spLocks noGrp="1"/>
          </p:cNvSpPr>
          <p:nvPr>
            <p:ph sz="half" idx="2"/>
          </p:nvPr>
        </p:nvSpPr>
        <p:spPr/>
        <p:txBody>
          <a:bodyPr>
            <a:normAutofit lnSpcReduction="10000"/>
          </a:bodyPr>
          <a:lstStyle/>
          <a:p>
            <a:pPr marL="0" indent="0">
              <a:buNone/>
            </a:pPr>
            <a:r>
              <a:rPr lang="hr-HR" dirty="0"/>
              <a:t>Program: RAZVOJ I PROMICANJE CIVILNOG DRUŠTVA </a:t>
            </a:r>
          </a:p>
          <a:p>
            <a:r>
              <a:rPr lang="hr-HR" dirty="0"/>
              <a:t>Program je planiran u iznosu od 22.835,00 eura, a realiziran u iznosu od 18.712,70  eura ili 81,95 % plana.</a:t>
            </a:r>
          </a:p>
          <a:p>
            <a:r>
              <a:rPr lang="hr-HR" dirty="0"/>
              <a:t>Kroz program je financiran rad udruga civilnog društva nakon provedenog Javnog poziva za 2025. godinu</a:t>
            </a:r>
          </a:p>
        </p:txBody>
      </p:sp>
    </p:spTree>
    <p:extLst>
      <p:ext uri="{BB962C8B-B14F-4D97-AF65-F5344CB8AC3E}">
        <p14:creationId xmlns:p14="http://schemas.microsoft.com/office/powerpoint/2010/main" val="2720314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(6)</a:t>
            </a:r>
          </a:p>
        </p:txBody>
      </p:sp>
      <p:sp>
        <p:nvSpPr>
          <p:cNvPr id="3" name="Rezervirano mjesto sadržaja 2"/>
          <p:cNvSpPr>
            <a:spLocks noGrp="1"/>
          </p:cNvSpPr>
          <p:nvPr>
            <p:ph sz="half" idx="1"/>
          </p:nvPr>
        </p:nvSpPr>
        <p:spPr/>
        <p:txBody>
          <a:bodyPr>
            <a:normAutofit lnSpcReduction="10000"/>
          </a:bodyPr>
          <a:lstStyle/>
          <a:p>
            <a:pPr marL="0" indent="0">
              <a:buNone/>
            </a:pPr>
            <a:r>
              <a:rPr lang="hr-HR" dirty="0"/>
              <a:t>Program: RAZVOJ GOSPODARSTVA</a:t>
            </a:r>
          </a:p>
          <a:p>
            <a:r>
              <a:rPr lang="hr-HR" dirty="0"/>
              <a:t>Program je planiran u iznosu od 25.930,00  eura, a realiziran u iznosu od 13.063,54 eura ili 50,38 % plana.</a:t>
            </a:r>
          </a:p>
          <a:p>
            <a:r>
              <a:rPr lang="hr-HR" dirty="0"/>
              <a:t>Kroz program je financiran rad LAG Južna Istra, </a:t>
            </a:r>
            <a:r>
              <a:rPr lang="hr-HR" dirty="0" err="1"/>
              <a:t>Lagur</a:t>
            </a:r>
            <a:r>
              <a:rPr lang="hr-HR" dirty="0"/>
              <a:t> Istarska </a:t>
            </a:r>
            <a:r>
              <a:rPr lang="hr-HR" dirty="0" err="1"/>
              <a:t>batana</a:t>
            </a:r>
            <a:r>
              <a:rPr lang="hr-HR" dirty="0"/>
              <a:t> i Fonda za razvoj poljoprivrede i agroturizma Istre. Također, dodijeljene su bespovratne novčane potpore poduzetnicima i obrtnicima s područja Općine Barban te se poticalo korištenje obnovljivih izvora energije</a:t>
            </a:r>
          </a:p>
        </p:txBody>
      </p:sp>
      <p:sp>
        <p:nvSpPr>
          <p:cNvPr id="4" name="Rezervirano mjesto sadržaja 3"/>
          <p:cNvSpPr>
            <a:spLocks noGrp="1"/>
          </p:cNvSpPr>
          <p:nvPr>
            <p:ph sz="half" idx="2"/>
          </p:nvPr>
        </p:nvSpPr>
        <p:spPr/>
        <p:txBody>
          <a:bodyPr>
            <a:normAutofit lnSpcReduction="10000"/>
          </a:bodyPr>
          <a:lstStyle/>
          <a:p>
            <a:pPr marL="0" indent="0">
              <a:buNone/>
            </a:pPr>
            <a:r>
              <a:rPr lang="hr-HR" dirty="0"/>
              <a:t>Program: ORGANIZIRANJE I PROVOĐENJE ZAŠTITE I SPAŠAVANJA</a:t>
            </a:r>
          </a:p>
          <a:p>
            <a:r>
              <a:rPr lang="hr-HR" dirty="0"/>
              <a:t>Program je planiran u iznosu od 203.500,00 eura, a realiziran u iznosu od 176.400,72 eura ili 86,88 % plana.</a:t>
            </a:r>
          </a:p>
          <a:p>
            <a:r>
              <a:rPr lang="hr-HR" dirty="0"/>
              <a:t>Kroz program su financirane aktivnosti angažiranih redovnih snaga u zaštiti i spašavanju kao što su Javna vatrogasna postrojba, Područna vatrogasna zajednica Pula i druge operativne snage</a:t>
            </a:r>
          </a:p>
        </p:txBody>
      </p:sp>
    </p:spTree>
    <p:extLst>
      <p:ext uri="{BB962C8B-B14F-4D97-AF65-F5344CB8AC3E}">
        <p14:creationId xmlns:p14="http://schemas.microsoft.com/office/powerpoint/2010/main" val="164874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(7)</a:t>
            </a:r>
          </a:p>
        </p:txBody>
      </p:sp>
      <p:sp>
        <p:nvSpPr>
          <p:cNvPr id="3" name="Rezervirano mjesto sadržaja 2"/>
          <p:cNvSpPr>
            <a:spLocks noGrp="1"/>
          </p:cNvSpPr>
          <p:nvPr>
            <p:ph sz="half" idx="1"/>
          </p:nvPr>
        </p:nvSpPr>
        <p:spPr/>
        <p:txBody>
          <a:bodyPr/>
          <a:lstStyle/>
          <a:p>
            <a:pPr marL="0" indent="0">
              <a:buNone/>
            </a:pPr>
            <a:r>
              <a:rPr lang="hr-HR" dirty="0"/>
              <a:t>Program: UPRAVLJANJE IMOVINOM</a:t>
            </a:r>
          </a:p>
          <a:p>
            <a:r>
              <a:rPr lang="hr-HR" dirty="0"/>
              <a:t>Program je planiran u iznosu od 228.745,80  eura, a realiziran u iznosu od 113.625,07  eura ili 49,67  % plana</a:t>
            </a:r>
          </a:p>
          <a:p>
            <a:r>
              <a:rPr lang="hr-HR" dirty="0"/>
              <a:t>Programom su financirani rashodi za redovno održavanje i očuvanje prostora u vlasništvu Općine te ulaganja u rekonstrukciju prostora u vlasništvu Općine</a:t>
            </a:r>
          </a:p>
          <a:p>
            <a:endParaRPr lang="hr-HR" dirty="0"/>
          </a:p>
        </p:txBody>
      </p:sp>
      <p:sp>
        <p:nvSpPr>
          <p:cNvPr id="4" name="Rezervirano mjesto sadržaja 3"/>
          <p:cNvSpPr>
            <a:spLocks noGrp="1"/>
          </p:cNvSpPr>
          <p:nvPr>
            <p:ph sz="half" idx="2"/>
          </p:nvPr>
        </p:nvSpPr>
        <p:spPr/>
        <p:txBody>
          <a:bodyPr/>
          <a:lstStyle/>
          <a:p>
            <a:pPr marL="0" indent="0">
              <a:buNone/>
            </a:pPr>
            <a:r>
              <a:rPr lang="hr-HR" dirty="0"/>
              <a:t>Program: ZAŠTITA OKOLIŠA</a:t>
            </a:r>
          </a:p>
          <a:p>
            <a:r>
              <a:rPr lang="hr-HR" dirty="0"/>
              <a:t>Program je planiran u iznosu od 29.650,00 eura, a realiziran u iznosu od 21.434,82 eura ili 72,29 % plana</a:t>
            </a:r>
          </a:p>
          <a:p>
            <a:r>
              <a:rPr lang="hr-HR" dirty="0"/>
              <a:t>Programom su financirani rashodi za sufinanciranje otplate kredita Županijskog centra za gospodarenje otpadom „</a:t>
            </a:r>
            <a:r>
              <a:rPr lang="hr-HR" dirty="0" err="1"/>
              <a:t>Kaštijun</a:t>
            </a:r>
            <a:r>
              <a:rPr lang="hr-HR" dirty="0"/>
              <a:t>“, usluge analize mora i drugo</a:t>
            </a:r>
          </a:p>
          <a:p>
            <a:endParaRPr lang="hr-HR" dirty="0"/>
          </a:p>
        </p:txBody>
      </p:sp>
    </p:spTree>
    <p:extLst>
      <p:ext uri="{BB962C8B-B14F-4D97-AF65-F5344CB8AC3E}">
        <p14:creationId xmlns:p14="http://schemas.microsoft.com/office/powerpoint/2010/main" val="1737540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(8)</a:t>
            </a:r>
          </a:p>
        </p:txBody>
      </p:sp>
      <p:sp>
        <p:nvSpPr>
          <p:cNvPr id="3" name="Rezervirano mjesto sadržaja 2"/>
          <p:cNvSpPr>
            <a:spLocks noGrp="1"/>
          </p:cNvSpPr>
          <p:nvPr>
            <p:ph sz="half" idx="1"/>
          </p:nvPr>
        </p:nvSpPr>
        <p:spPr/>
        <p:txBody>
          <a:bodyPr>
            <a:normAutofit lnSpcReduction="10000"/>
          </a:bodyPr>
          <a:lstStyle/>
          <a:p>
            <a:pPr marL="0" indent="0">
              <a:buNone/>
            </a:pPr>
            <a:r>
              <a:rPr lang="hr-HR" dirty="0"/>
              <a:t>Program: GRAĐENJE KOMUNALNE INFRASTRUKTURE </a:t>
            </a:r>
          </a:p>
          <a:p>
            <a:r>
              <a:rPr lang="hr-HR" dirty="0"/>
              <a:t>Program je planiran u iznosu od 680.194,73  eura, a realiziran u iznosu od 399.928,59  eura ili 58,80 % plana.</a:t>
            </a:r>
          </a:p>
          <a:p>
            <a:r>
              <a:rPr lang="hr-HR" dirty="0"/>
              <a:t>Detaljni projekti koji su realizirani u 2025. godini obrazloženi su u Izvješću </a:t>
            </a:r>
            <a:r>
              <a:rPr lang="pl-PL" dirty="0"/>
              <a:t>Programa građenja komunalne infrastrukture na području Općine Barban za 2025. godinu</a:t>
            </a:r>
            <a:endParaRPr lang="hr-HR" dirty="0"/>
          </a:p>
        </p:txBody>
      </p:sp>
      <p:sp>
        <p:nvSpPr>
          <p:cNvPr id="4" name="Rezervirano mjesto sadržaja 3"/>
          <p:cNvSpPr>
            <a:spLocks noGrp="1"/>
          </p:cNvSpPr>
          <p:nvPr>
            <p:ph sz="half" idx="2"/>
          </p:nvPr>
        </p:nvSpPr>
        <p:spPr/>
        <p:txBody>
          <a:bodyPr>
            <a:normAutofit lnSpcReduction="10000"/>
          </a:bodyPr>
          <a:lstStyle/>
          <a:p>
            <a:pPr marL="0" indent="0">
              <a:buNone/>
            </a:pPr>
            <a:r>
              <a:rPr lang="pl-PL" dirty="0"/>
              <a:t>Program: ODRŽAVANJE KOMUNALNE INFRASTRUKTURE U STANJU FUNKCIONALNE ISPRAVNOSTI </a:t>
            </a:r>
          </a:p>
          <a:p>
            <a:r>
              <a:rPr lang="pl-PL" dirty="0"/>
              <a:t>Program je planiran u iznosu od 516.421,34  eura, a realiziran u iznosu od 406.401,54 eura ili 78,80 % plana</a:t>
            </a:r>
          </a:p>
          <a:p>
            <a:r>
              <a:rPr lang="hr-HR" dirty="0"/>
              <a:t>Izvršeni rashodi za održavanje komunalne infrastrukture obrazloženi su u Izvješću </a:t>
            </a:r>
            <a:r>
              <a:rPr lang="pl-PL" dirty="0"/>
              <a:t>Programa održavanja komunalne infrastrukture na području Općine Barban za 2025. godinu</a:t>
            </a:r>
            <a:endParaRPr lang="hr-HR" dirty="0"/>
          </a:p>
          <a:p>
            <a:endParaRPr lang="hr-HR" dirty="0"/>
          </a:p>
        </p:txBody>
      </p:sp>
    </p:spTree>
    <p:extLst>
      <p:ext uri="{BB962C8B-B14F-4D97-AF65-F5344CB8AC3E}">
        <p14:creationId xmlns:p14="http://schemas.microsoft.com/office/powerpoint/2010/main" val="980694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(9)</a:t>
            </a:r>
          </a:p>
        </p:txBody>
      </p:sp>
      <p:sp>
        <p:nvSpPr>
          <p:cNvPr id="3" name="Rezervirano mjesto sadržaja 2"/>
          <p:cNvSpPr>
            <a:spLocks noGrp="1"/>
          </p:cNvSpPr>
          <p:nvPr>
            <p:ph sz="half" idx="1"/>
          </p:nvPr>
        </p:nvSpPr>
        <p:spPr/>
        <p:txBody>
          <a:bodyPr>
            <a:normAutofit lnSpcReduction="10000"/>
          </a:bodyPr>
          <a:lstStyle/>
          <a:p>
            <a:pPr marL="0" indent="0">
              <a:buNone/>
            </a:pPr>
            <a:r>
              <a:rPr lang="hr-HR" dirty="0"/>
              <a:t>Program: MJESNI ODBORI </a:t>
            </a:r>
          </a:p>
          <a:p>
            <a:r>
              <a:rPr lang="hr-HR" dirty="0"/>
              <a:t>Program je planiran u iznosu od 28.101,00  eura, a realiziran u iznosu od 24.876,55  eura ili 68,53  % plana.</a:t>
            </a:r>
          </a:p>
          <a:p>
            <a:r>
              <a:rPr lang="hr-HR" dirty="0"/>
              <a:t>Programom su financirani materijalni rashodi za provođenje različitih programskih aktivnosti mjesnih odbora kao što su ekološke akcije, razna kulturna i sportska događanja, događanja iz područja brige o djeci, obilježavanje značajnijih datuma i drugih programskih aktivnosti</a:t>
            </a:r>
          </a:p>
        </p:txBody>
      </p:sp>
      <p:sp>
        <p:nvSpPr>
          <p:cNvPr id="4" name="Rezervirano mjesto sadržaja 3"/>
          <p:cNvSpPr>
            <a:spLocks noGrp="1"/>
          </p:cNvSpPr>
          <p:nvPr>
            <p:ph sz="half" idx="2"/>
          </p:nvPr>
        </p:nvSpPr>
        <p:spPr/>
        <p:txBody>
          <a:bodyPr>
            <a:normAutofit lnSpcReduction="10000"/>
          </a:bodyPr>
          <a:lstStyle/>
          <a:p>
            <a:pPr marL="0" indent="0">
              <a:buNone/>
            </a:pPr>
            <a:r>
              <a:rPr lang="hr-HR" dirty="0"/>
              <a:t>Program: DJELATNOST VLASTITOG POGONA </a:t>
            </a:r>
          </a:p>
          <a:p>
            <a:r>
              <a:rPr lang="hr-HR" dirty="0"/>
              <a:t>Program je planiran u iznosu od 132.597,41  eura, a realiziran u iznosu od 109.518,89  eura ili 82,60  % plana</a:t>
            </a:r>
          </a:p>
          <a:p>
            <a:r>
              <a:rPr lang="hr-HR" dirty="0"/>
              <a:t>Programom su financirani rashodi za redovni rad namještenika Vlastitog pogona s ciljem ostvarivanja radnih zadataka iz redovnog djelokruga rada</a:t>
            </a:r>
          </a:p>
        </p:txBody>
      </p:sp>
    </p:spTree>
    <p:extLst>
      <p:ext uri="{BB962C8B-B14F-4D97-AF65-F5344CB8AC3E}">
        <p14:creationId xmlns:p14="http://schemas.microsoft.com/office/powerpoint/2010/main" val="87553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(10)</a:t>
            </a:r>
          </a:p>
        </p:txBody>
      </p:sp>
      <p:sp>
        <p:nvSpPr>
          <p:cNvPr id="5" name="Rezervirano mjesto sadržaja 4"/>
          <p:cNvSpPr>
            <a:spLocks noGrp="1"/>
          </p:cNvSpPr>
          <p:nvPr>
            <p:ph idx="1"/>
          </p:nvPr>
        </p:nvSpPr>
        <p:spPr/>
        <p:txBody>
          <a:bodyPr>
            <a:normAutofit/>
          </a:bodyPr>
          <a:lstStyle/>
          <a:p>
            <a:pPr marL="0" indent="0">
              <a:buNone/>
            </a:pPr>
            <a:r>
              <a:rPr lang="hr-HR" dirty="0"/>
              <a:t>Program: PROGRAMSKA DJELATNOST DJEČJEG VRTIĆA </a:t>
            </a:r>
          </a:p>
          <a:p>
            <a:r>
              <a:rPr lang="hr-HR" dirty="0"/>
              <a:t>Program je planiran u iznosu od 646.429,20 eura, a realiziran u iznosu od 595.648,32  eura ili 92,15  % plana.</a:t>
            </a:r>
          </a:p>
          <a:p>
            <a:r>
              <a:rPr lang="hr-HR" dirty="0"/>
              <a:t>Program je financiran iz općih prihoda proračuna, prihoda od sufinanciranja cijene usluge te prihoda od pomoći</a:t>
            </a:r>
          </a:p>
          <a:p>
            <a:r>
              <a:rPr lang="hr-HR" dirty="0"/>
              <a:t>Programom su financirani rashodi plaća Dječjeg vrtića Tratinčica u okviru zadanih proračunskih veličina, na načelu ekonomičnosti, u skladu s propisima i internim aktima koje uređuju mjerila i način korištenja proračunskih sredstava za obavljanje djelatnosti. Također, financirani su materijalni i financijski rashodi nužni za nesmetano obavljanje djelatnosti predškolskog odgoja</a:t>
            </a:r>
          </a:p>
        </p:txBody>
      </p:sp>
    </p:spTree>
    <p:extLst>
      <p:ext uri="{BB962C8B-B14F-4D97-AF65-F5344CB8AC3E}">
        <p14:creationId xmlns:p14="http://schemas.microsoft.com/office/powerpoint/2010/main" val="2628054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pPr algn="ctr"/>
            <a:r>
              <a:rPr lang="hr-HR" sz="2800" dirty="0"/>
              <a:t>STANJE POTRAŽIVANJA I DOSPJELIH OBVEZA TE POTENCIJALNIH OBVEZA PO OSNOVI SUDSKIH SPOROVA U 2025. GODINI</a:t>
            </a:r>
          </a:p>
        </p:txBody>
      </p:sp>
      <p:sp>
        <p:nvSpPr>
          <p:cNvPr id="3" name="Rezervirano mjesto sadržaja 2"/>
          <p:cNvSpPr>
            <a:spLocks noGrp="1"/>
          </p:cNvSpPr>
          <p:nvPr>
            <p:ph idx="1"/>
          </p:nvPr>
        </p:nvSpPr>
        <p:spPr/>
        <p:txBody>
          <a:bodyPr/>
          <a:lstStyle/>
          <a:p>
            <a:r>
              <a:rPr lang="hr-HR" sz="2000" dirty="0"/>
              <a:t>Stanje nenaplaćenih potraživanja na dan 31. prosinca 2025. godine iznosi 160.005,90 eura (od ukupnog iznosa, potraživanja Općine iznose 149.321,51 eura, a potraživanja proračunskog korisnika iznose 10.684,39 eura)</a:t>
            </a:r>
          </a:p>
          <a:p>
            <a:r>
              <a:rPr lang="hr-HR" sz="2000" dirty="0"/>
              <a:t>Općina Barban na dan 31.12.2025. nije imala dospjelih obveza .</a:t>
            </a:r>
          </a:p>
          <a:p>
            <a:r>
              <a:rPr lang="hr-HR" sz="2000" dirty="0"/>
              <a:t>Stanje potencijalnih obveza po osnovi sudskih sporova na dan 31. prosinca 2025. godine iznosi 1.132.518,60 eura (potencijalne obveze odnose se na Općinu, dok proračunski korisnik koncem 2025. godine nije imao potencijalnih obveza po osnovi sudskih sporova).</a:t>
            </a:r>
          </a:p>
          <a:p>
            <a:endParaRPr lang="hr-HR" dirty="0"/>
          </a:p>
        </p:txBody>
      </p:sp>
    </p:spTree>
    <p:extLst>
      <p:ext uri="{BB962C8B-B14F-4D97-AF65-F5344CB8AC3E}">
        <p14:creationId xmlns:p14="http://schemas.microsoft.com/office/powerpoint/2010/main" val="3915515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E618A9-6D21-F068-2869-569C8C7CD016}"/>
              </a:ext>
            </a:extLst>
          </p:cNvPr>
          <p:cNvSpPr>
            <a:spLocks noGrp="1"/>
          </p:cNvSpPr>
          <p:nvPr>
            <p:ph type="title"/>
          </p:nvPr>
        </p:nvSpPr>
        <p:spPr/>
        <p:txBody>
          <a:bodyPr/>
          <a:lstStyle/>
          <a:p>
            <a:r>
              <a:rPr lang="hr-HR" dirty="0"/>
              <a:t>OPĆENITO</a:t>
            </a:r>
          </a:p>
        </p:txBody>
      </p:sp>
      <p:sp>
        <p:nvSpPr>
          <p:cNvPr id="3" name="Rezervirano mjesto sadržaja 2">
            <a:extLst>
              <a:ext uri="{FF2B5EF4-FFF2-40B4-BE49-F238E27FC236}">
                <a16:creationId xmlns:a16="http://schemas.microsoft.com/office/drawing/2014/main" id="{FF7B353E-4AC8-137A-3C29-AA3F0EAB2D11}"/>
              </a:ext>
            </a:extLst>
          </p:cNvPr>
          <p:cNvSpPr>
            <a:spLocks noGrp="1"/>
          </p:cNvSpPr>
          <p:nvPr>
            <p:ph idx="1"/>
          </p:nvPr>
        </p:nvSpPr>
        <p:spPr/>
        <p:txBody>
          <a:bodyPr/>
          <a:lstStyle/>
          <a:p>
            <a:pPr algn="just"/>
            <a:r>
              <a:rPr lang="hr-HR" dirty="0"/>
              <a:t>Proračun Općine Barban za 2025. godinu usvojen je u ukupnom iznosu od 3.980.000,00 eura. Projekcija Proračuna za 2026. godinu iznosila je 3.180.000,00 eura, a projekcija za 2027. godinu 3.100.000,00 eura.</a:t>
            </a:r>
          </a:p>
          <a:p>
            <a:pPr algn="just"/>
            <a:r>
              <a:rPr lang="hr-HR" dirty="0"/>
              <a:t>Prvim Izmjenama i dopunama Proračuna, Proračun za 2025. godinu planiran je u iznosu od </a:t>
            </a:r>
            <a:r>
              <a:rPr lang="pl-PL" dirty="0"/>
              <a:t>3.491.207,70 eura, što predstavlja smanjenje za 488.792,30 eura, odnosno 12,28 % u odnosu na usvojeni Proračun.</a:t>
            </a:r>
          </a:p>
          <a:p>
            <a:pPr algn="just"/>
            <a:r>
              <a:rPr lang="pl-PL" dirty="0"/>
              <a:t> </a:t>
            </a:r>
            <a:r>
              <a:rPr lang="hr-HR" dirty="0"/>
              <a:t>Drugim Izmjenama i dopunama Proračuna, Proračun za 2025. godinu planiran je u iznosu od 3.651.968,70</a:t>
            </a:r>
            <a:r>
              <a:rPr lang="pl-PL" dirty="0"/>
              <a:t> eura, što predstavlja povećanje za 160.761,00 eura, odnosno 4,6 % u odnosu na Prve Izmjene i dopune Proračuna za 2025.</a:t>
            </a:r>
            <a:endParaRPr lang="hr-HR" dirty="0"/>
          </a:p>
        </p:txBody>
      </p:sp>
    </p:spTree>
    <p:extLst>
      <p:ext uri="{BB962C8B-B14F-4D97-AF65-F5344CB8AC3E}">
        <p14:creationId xmlns:p14="http://schemas.microsoft.com/office/powerpoint/2010/main" val="3963542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PRIHODI ZA 2025.</a:t>
            </a:r>
          </a:p>
        </p:txBody>
      </p:sp>
      <p:graphicFrame>
        <p:nvGraphicFramePr>
          <p:cNvPr id="4" name="Rezervirano mjesto sadržaja 3"/>
          <p:cNvGraphicFramePr>
            <a:graphicFrameLocks noGrp="1"/>
          </p:cNvGraphicFramePr>
          <p:nvPr>
            <p:ph idx="1"/>
            <p:extLst>
              <p:ext uri="{D42A27DB-BD31-4B8C-83A1-F6EECF244321}">
                <p14:modId xmlns:p14="http://schemas.microsoft.com/office/powerpoint/2010/main" val="1253313771"/>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2142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sz="2800" dirty="0"/>
              <a:t>Ostvarenje prihoda Proračuna Općine Barban u 2025. godini, s usporednim podacima o ostvarenju u 2024. godini</a:t>
            </a:r>
          </a:p>
        </p:txBody>
      </p:sp>
      <p:graphicFrame>
        <p:nvGraphicFramePr>
          <p:cNvPr id="8" name="Rezervirano mjesto sadržaja 7">
            <a:extLst>
              <a:ext uri="{FF2B5EF4-FFF2-40B4-BE49-F238E27FC236}">
                <a16:creationId xmlns:a16="http://schemas.microsoft.com/office/drawing/2014/main" id="{309F4B25-0678-7BE0-C8B8-6E69FD12262B}"/>
              </a:ext>
            </a:extLst>
          </p:cNvPr>
          <p:cNvGraphicFramePr>
            <a:graphicFrameLocks noGrp="1"/>
          </p:cNvGraphicFramePr>
          <p:nvPr>
            <p:ph idx="1"/>
            <p:extLst>
              <p:ext uri="{D42A27DB-BD31-4B8C-83A1-F6EECF244321}">
                <p14:modId xmlns:p14="http://schemas.microsoft.com/office/powerpoint/2010/main" val="335043537"/>
              </p:ext>
            </p:extLst>
          </p:nvPr>
        </p:nvGraphicFramePr>
        <p:xfrm>
          <a:off x="677863" y="1930400"/>
          <a:ext cx="8985681" cy="4318004"/>
        </p:xfrm>
        <a:graphic>
          <a:graphicData uri="http://schemas.openxmlformats.org/drawingml/2006/table">
            <a:tbl>
              <a:tblPr>
                <a:tableStyleId>{5C22544A-7EE6-4342-B048-85BDC9FD1C3A}</a:tableStyleId>
              </a:tblPr>
              <a:tblGrid>
                <a:gridCol w="4779618">
                  <a:extLst>
                    <a:ext uri="{9D8B030D-6E8A-4147-A177-3AD203B41FA5}">
                      <a16:colId xmlns:a16="http://schemas.microsoft.com/office/drawing/2014/main" val="2466864393"/>
                    </a:ext>
                  </a:extLst>
                </a:gridCol>
                <a:gridCol w="864487">
                  <a:extLst>
                    <a:ext uri="{9D8B030D-6E8A-4147-A177-3AD203B41FA5}">
                      <a16:colId xmlns:a16="http://schemas.microsoft.com/office/drawing/2014/main" val="3244309752"/>
                    </a:ext>
                  </a:extLst>
                </a:gridCol>
                <a:gridCol w="1039047">
                  <a:extLst>
                    <a:ext uri="{9D8B030D-6E8A-4147-A177-3AD203B41FA5}">
                      <a16:colId xmlns:a16="http://schemas.microsoft.com/office/drawing/2014/main" val="475911876"/>
                    </a:ext>
                  </a:extLst>
                </a:gridCol>
                <a:gridCol w="964236">
                  <a:extLst>
                    <a:ext uri="{9D8B030D-6E8A-4147-A177-3AD203B41FA5}">
                      <a16:colId xmlns:a16="http://schemas.microsoft.com/office/drawing/2014/main" val="2071279881"/>
                    </a:ext>
                  </a:extLst>
                </a:gridCol>
                <a:gridCol w="664990">
                  <a:extLst>
                    <a:ext uri="{9D8B030D-6E8A-4147-A177-3AD203B41FA5}">
                      <a16:colId xmlns:a16="http://schemas.microsoft.com/office/drawing/2014/main" val="3566419057"/>
                    </a:ext>
                  </a:extLst>
                </a:gridCol>
                <a:gridCol w="673303">
                  <a:extLst>
                    <a:ext uri="{9D8B030D-6E8A-4147-A177-3AD203B41FA5}">
                      <a16:colId xmlns:a16="http://schemas.microsoft.com/office/drawing/2014/main" val="1954931217"/>
                    </a:ext>
                  </a:extLst>
                </a:gridCol>
              </a:tblGrid>
              <a:tr h="377217">
                <a:tc>
                  <a:txBody>
                    <a:bodyPr/>
                    <a:lstStyle/>
                    <a:p>
                      <a:pPr algn="l" fontAlgn="b">
                        <a:buNone/>
                      </a:pPr>
                      <a:r>
                        <a:rPr lang="hr-HR" sz="800" u="none" strike="noStrike">
                          <a:effectLst/>
                        </a:rPr>
                        <a:t>OPIS</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Izvršenje 2024.€</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Tekući plan 2025.€</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Izvršenje 2025.€</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Indeks  3/1</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Indeks  3/2</a:t>
                      </a:r>
                      <a:endParaRPr lang="hr-HR" sz="800" b="1"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4103375141"/>
                  </a:ext>
                </a:extLst>
              </a:tr>
              <a:tr h="377217">
                <a:tc>
                  <a:txBody>
                    <a:bodyPr/>
                    <a:lstStyle/>
                    <a:p>
                      <a:pPr algn="l" fontAlgn="b">
                        <a:buNone/>
                      </a:pPr>
                      <a:r>
                        <a:rPr lang="hr-HR" sz="800" u="none" strike="noStrike">
                          <a:effectLst/>
                        </a:rPr>
                        <a:t> </a:t>
                      </a:r>
                      <a:endParaRPr lang="hr-HR" sz="800" b="1" i="0" u="none" strike="noStrike">
                        <a:solidFill>
                          <a:srgbClr val="FFFFFF"/>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1</a:t>
                      </a:r>
                      <a:endParaRPr lang="hr-HR" sz="800" b="1" i="0" u="none" strike="noStrike">
                        <a:solidFill>
                          <a:srgbClr val="FFFFFF"/>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2</a:t>
                      </a:r>
                      <a:endParaRPr lang="hr-HR" sz="800" b="1" i="0" u="none" strike="noStrike">
                        <a:solidFill>
                          <a:srgbClr val="FFFFFF"/>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3</a:t>
                      </a:r>
                      <a:endParaRPr lang="hr-HR" sz="800" b="1" i="0" u="none" strike="noStrike">
                        <a:solidFill>
                          <a:srgbClr val="FFFFFF"/>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4</a:t>
                      </a:r>
                      <a:endParaRPr lang="hr-HR" sz="800" b="1" i="0" u="none" strike="noStrike">
                        <a:solidFill>
                          <a:srgbClr val="FFFFFF"/>
                        </a:solidFill>
                        <a:effectLst/>
                        <a:latin typeface="Arial" panose="020B0604020202020204" pitchFamily="34" charset="0"/>
                      </a:endParaRPr>
                    </a:p>
                  </a:txBody>
                  <a:tcPr marL="7950" marR="7950" marT="7950" marB="0" anchor="b"/>
                </a:tc>
                <a:tc>
                  <a:txBody>
                    <a:bodyPr/>
                    <a:lstStyle/>
                    <a:p>
                      <a:pPr algn="ctr" fontAlgn="b">
                        <a:buNone/>
                      </a:pPr>
                      <a:r>
                        <a:rPr lang="hr-HR" sz="800" u="none" strike="noStrike">
                          <a:effectLst/>
                        </a:rPr>
                        <a:t>5</a:t>
                      </a:r>
                      <a:endParaRPr lang="hr-HR" sz="800" b="1" i="0" u="none" strike="noStrike">
                        <a:solidFill>
                          <a:srgbClr val="FFFFFF"/>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37671943"/>
                  </a:ext>
                </a:extLst>
              </a:tr>
              <a:tr h="545834">
                <a:tc>
                  <a:txBody>
                    <a:bodyPr/>
                    <a:lstStyle/>
                    <a:p>
                      <a:pPr algn="l" fontAlgn="b">
                        <a:buNone/>
                      </a:pPr>
                      <a:r>
                        <a:rPr lang="hr-HR" sz="800" u="none" strike="noStrike">
                          <a:effectLst/>
                        </a:rPr>
                        <a:t>Prihodi poslovanja</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2.438.861,13</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2.357.448,50</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2.546.209,83</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104,40%</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108,01%</a:t>
                      </a:r>
                      <a:endParaRPr lang="hr-HR" sz="800" b="1"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947996817"/>
                  </a:ext>
                </a:extLst>
              </a:tr>
              <a:tr h="377217">
                <a:tc>
                  <a:txBody>
                    <a:bodyPr/>
                    <a:lstStyle/>
                    <a:p>
                      <a:pPr algn="l" fontAlgn="b">
                        <a:buNone/>
                      </a:pPr>
                      <a:r>
                        <a:rPr lang="hr-HR" sz="800" u="none" strike="noStrike">
                          <a:effectLst/>
                        </a:rPr>
                        <a:t>Prihodi od poreza</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1.815.663,39</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1.766.008,50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1.933.526,36</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106,49%</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109,49%</a:t>
                      </a:r>
                      <a:endParaRPr lang="hr-HR" sz="800" b="0"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2470298396"/>
                  </a:ext>
                </a:extLst>
              </a:tr>
              <a:tr h="377217">
                <a:tc>
                  <a:txBody>
                    <a:bodyPr/>
                    <a:lstStyle/>
                    <a:p>
                      <a:pPr algn="l" fontAlgn="b">
                        <a:buNone/>
                      </a:pPr>
                      <a:r>
                        <a:rPr lang="hr-HR" sz="800" u="none" strike="noStrike">
                          <a:effectLst/>
                        </a:rPr>
                        <a:t>Pomoći iz inozemstva i od subjekata unutar općeg proračuna</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75.431,79</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110.540,00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104.685,90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138,78%</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94,70%</a:t>
                      </a:r>
                      <a:endParaRPr lang="hr-HR" sz="800" b="0"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2340347185"/>
                  </a:ext>
                </a:extLst>
              </a:tr>
              <a:tr h="377217">
                <a:tc>
                  <a:txBody>
                    <a:bodyPr/>
                    <a:lstStyle/>
                    <a:p>
                      <a:pPr algn="l" fontAlgn="b">
                        <a:buNone/>
                      </a:pPr>
                      <a:r>
                        <a:rPr lang="hr-HR" sz="800" u="none" strike="noStrike">
                          <a:effectLst/>
                        </a:rPr>
                        <a:t>Prihodi od imovine</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116.309,77</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111.600,00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118.136,06</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101,57%</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105,86%</a:t>
                      </a:r>
                      <a:endParaRPr lang="hr-HR" sz="800" b="0"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540113618"/>
                  </a:ext>
                </a:extLst>
              </a:tr>
              <a:tr h="377217">
                <a:tc>
                  <a:txBody>
                    <a:bodyPr/>
                    <a:lstStyle/>
                    <a:p>
                      <a:pPr algn="l" fontAlgn="b">
                        <a:buNone/>
                      </a:pPr>
                      <a:r>
                        <a:rPr lang="hr-HR" sz="800" u="none" strike="noStrike">
                          <a:effectLst/>
                        </a:rPr>
                        <a:t>Prihodi od upravnih i administrativnih pristojbi, pristojbi po posebnim propisima i naknada</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421.910,22</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358.800,00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383.034,59</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90,79%</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106,75%</a:t>
                      </a:r>
                      <a:endParaRPr lang="hr-HR" sz="800" b="0"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503336"/>
                  </a:ext>
                </a:extLst>
              </a:tr>
              <a:tr h="377217">
                <a:tc>
                  <a:txBody>
                    <a:bodyPr/>
                    <a:lstStyle/>
                    <a:p>
                      <a:pPr algn="l" fontAlgn="b">
                        <a:buNone/>
                      </a:pPr>
                      <a:r>
                        <a:rPr lang="hr-HR" sz="800" u="none" strike="noStrike">
                          <a:effectLst/>
                        </a:rPr>
                        <a:t>Prihodi od prodaje proizvoda i robe te pruženih usluga, prihodi od donacija te povrati po protestira</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8.034,06</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9.000,00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6.308,20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78,52%</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70,09%</a:t>
                      </a:r>
                      <a:endParaRPr lang="hr-HR" sz="800" b="0"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2038057343"/>
                  </a:ext>
                </a:extLst>
              </a:tr>
              <a:tr h="377217">
                <a:tc>
                  <a:txBody>
                    <a:bodyPr/>
                    <a:lstStyle/>
                    <a:p>
                      <a:pPr algn="l" fontAlgn="b">
                        <a:buNone/>
                      </a:pPr>
                      <a:r>
                        <a:rPr lang="hr-HR" sz="800" u="none" strike="noStrike">
                          <a:effectLst/>
                        </a:rPr>
                        <a:t>Kazne, upravne mjere i ostali prihodi</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1.511,90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1.500,00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518,72</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34,31%</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34,58%</a:t>
                      </a:r>
                      <a:endParaRPr lang="hr-HR" sz="800" b="0"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2242531089"/>
                  </a:ext>
                </a:extLst>
              </a:tr>
              <a:tr h="377217">
                <a:tc>
                  <a:txBody>
                    <a:bodyPr/>
                    <a:lstStyle/>
                    <a:p>
                      <a:pPr algn="l" fontAlgn="b">
                        <a:buNone/>
                      </a:pPr>
                      <a:r>
                        <a:rPr lang="hr-HR" sz="800" u="none" strike="noStrike">
                          <a:effectLst/>
                        </a:rPr>
                        <a:t>Prihodi od prodaje nefinancijske imovine</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24.500,00</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22.000,00</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4.845,00</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19,78%</a:t>
                      </a:r>
                      <a:endParaRPr lang="hr-HR" sz="800" b="1"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22,02%</a:t>
                      </a:r>
                      <a:endParaRPr lang="hr-HR" sz="800" b="1" i="0" u="none" strike="noStrike">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1708382739"/>
                  </a:ext>
                </a:extLst>
              </a:tr>
              <a:tr h="377217">
                <a:tc>
                  <a:txBody>
                    <a:bodyPr/>
                    <a:lstStyle/>
                    <a:p>
                      <a:pPr algn="l" fontAlgn="b">
                        <a:buNone/>
                      </a:pPr>
                      <a:r>
                        <a:rPr lang="hr-HR" sz="800" u="none" strike="noStrike">
                          <a:effectLst/>
                        </a:rPr>
                        <a:t>Prihodi od prodaje neproizvedene dugotrajne imovine</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24.500,00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22.000,00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4.845,00</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a:effectLst/>
                        </a:rPr>
                        <a:t>19,78%</a:t>
                      </a:r>
                      <a:endParaRPr lang="hr-HR" sz="800" b="0" i="0" u="none" strike="noStrike">
                        <a:solidFill>
                          <a:srgbClr val="000000"/>
                        </a:solidFill>
                        <a:effectLst/>
                        <a:latin typeface="Arial" panose="020B0604020202020204" pitchFamily="34" charset="0"/>
                      </a:endParaRPr>
                    </a:p>
                  </a:txBody>
                  <a:tcPr marL="7950" marR="7950" marT="7950" marB="0" anchor="b"/>
                </a:tc>
                <a:tc>
                  <a:txBody>
                    <a:bodyPr/>
                    <a:lstStyle/>
                    <a:p>
                      <a:pPr algn="r" fontAlgn="b">
                        <a:buNone/>
                      </a:pPr>
                      <a:r>
                        <a:rPr lang="hr-HR" sz="800" u="none" strike="noStrike" dirty="0">
                          <a:effectLst/>
                        </a:rPr>
                        <a:t>22,02%</a:t>
                      </a:r>
                      <a:endParaRPr lang="hr-HR" sz="800" b="0" i="0" u="none" strike="noStrike" dirty="0">
                        <a:solidFill>
                          <a:srgbClr val="000000"/>
                        </a:solidFill>
                        <a:effectLst/>
                        <a:latin typeface="Arial" panose="020B0604020202020204" pitchFamily="34" charset="0"/>
                      </a:endParaRPr>
                    </a:p>
                  </a:txBody>
                  <a:tcPr marL="7950" marR="7950" marT="7950" marB="0" anchor="b"/>
                </a:tc>
                <a:extLst>
                  <a:ext uri="{0D108BD9-81ED-4DB2-BD59-A6C34878D82A}">
                    <a16:rowId xmlns:a16="http://schemas.microsoft.com/office/drawing/2014/main" val="3994477861"/>
                  </a:ext>
                </a:extLst>
              </a:tr>
            </a:tbl>
          </a:graphicData>
        </a:graphic>
      </p:graphicFrame>
    </p:spTree>
    <p:extLst>
      <p:ext uri="{BB962C8B-B14F-4D97-AF65-F5344CB8AC3E}">
        <p14:creationId xmlns:p14="http://schemas.microsoft.com/office/powerpoint/2010/main" val="749096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RASHODI I IZDACI ZA 2025.</a:t>
            </a:r>
          </a:p>
        </p:txBody>
      </p:sp>
      <p:graphicFrame>
        <p:nvGraphicFramePr>
          <p:cNvPr id="4" name="Rezervirano mjesto sadržaja 3"/>
          <p:cNvGraphicFramePr>
            <a:graphicFrameLocks noGrp="1"/>
          </p:cNvGraphicFramePr>
          <p:nvPr>
            <p:ph idx="1"/>
            <p:extLst>
              <p:ext uri="{D42A27DB-BD31-4B8C-83A1-F6EECF244321}">
                <p14:modId xmlns:p14="http://schemas.microsoft.com/office/powerpoint/2010/main" val="2898280331"/>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1957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2300" dirty="0"/>
              <a:t>Izvršenje rashoda i izdataka Proračuna Općine Barban u 2025. godini, s usporednim podacima o izvršenju u 2024. godini</a:t>
            </a:r>
          </a:p>
        </p:txBody>
      </p:sp>
      <p:graphicFrame>
        <p:nvGraphicFramePr>
          <p:cNvPr id="5" name="Rezervirano mjesto sadržaja 4">
            <a:extLst>
              <a:ext uri="{FF2B5EF4-FFF2-40B4-BE49-F238E27FC236}">
                <a16:creationId xmlns:a16="http://schemas.microsoft.com/office/drawing/2014/main" id="{A9822AEB-779B-60CC-6351-7CEA7E6E8DD2}"/>
              </a:ext>
            </a:extLst>
          </p:cNvPr>
          <p:cNvGraphicFramePr>
            <a:graphicFrameLocks noGrp="1"/>
          </p:cNvGraphicFramePr>
          <p:nvPr>
            <p:ph idx="1"/>
            <p:extLst>
              <p:ext uri="{D42A27DB-BD31-4B8C-83A1-F6EECF244321}">
                <p14:modId xmlns:p14="http://schemas.microsoft.com/office/powerpoint/2010/main" val="1732572282"/>
              </p:ext>
            </p:extLst>
          </p:nvPr>
        </p:nvGraphicFramePr>
        <p:xfrm>
          <a:off x="677863" y="1930400"/>
          <a:ext cx="8596312" cy="4318006"/>
        </p:xfrm>
        <a:graphic>
          <a:graphicData uri="http://schemas.openxmlformats.org/drawingml/2006/table">
            <a:tbl>
              <a:tblPr>
                <a:tableStyleId>{5C22544A-7EE6-4342-B048-85BDC9FD1C3A}</a:tableStyleId>
              </a:tblPr>
              <a:tblGrid>
                <a:gridCol w="4098138">
                  <a:extLst>
                    <a:ext uri="{9D8B030D-6E8A-4147-A177-3AD203B41FA5}">
                      <a16:colId xmlns:a16="http://schemas.microsoft.com/office/drawing/2014/main" val="2769579967"/>
                    </a:ext>
                  </a:extLst>
                </a:gridCol>
                <a:gridCol w="924526">
                  <a:extLst>
                    <a:ext uri="{9D8B030D-6E8A-4147-A177-3AD203B41FA5}">
                      <a16:colId xmlns:a16="http://schemas.microsoft.com/office/drawing/2014/main" val="454942440"/>
                    </a:ext>
                  </a:extLst>
                </a:gridCol>
                <a:gridCol w="1111209">
                  <a:extLst>
                    <a:ext uri="{9D8B030D-6E8A-4147-A177-3AD203B41FA5}">
                      <a16:colId xmlns:a16="http://schemas.microsoft.com/office/drawing/2014/main" val="1449893808"/>
                    </a:ext>
                  </a:extLst>
                </a:gridCol>
                <a:gridCol w="1031202">
                  <a:extLst>
                    <a:ext uri="{9D8B030D-6E8A-4147-A177-3AD203B41FA5}">
                      <a16:colId xmlns:a16="http://schemas.microsoft.com/office/drawing/2014/main" val="1140095047"/>
                    </a:ext>
                  </a:extLst>
                </a:gridCol>
                <a:gridCol w="711174">
                  <a:extLst>
                    <a:ext uri="{9D8B030D-6E8A-4147-A177-3AD203B41FA5}">
                      <a16:colId xmlns:a16="http://schemas.microsoft.com/office/drawing/2014/main" val="1379304893"/>
                    </a:ext>
                  </a:extLst>
                </a:gridCol>
                <a:gridCol w="720063">
                  <a:extLst>
                    <a:ext uri="{9D8B030D-6E8A-4147-A177-3AD203B41FA5}">
                      <a16:colId xmlns:a16="http://schemas.microsoft.com/office/drawing/2014/main" val="895784999"/>
                    </a:ext>
                  </a:extLst>
                </a:gridCol>
              </a:tblGrid>
              <a:tr h="308429">
                <a:tc>
                  <a:txBody>
                    <a:bodyPr/>
                    <a:lstStyle/>
                    <a:p>
                      <a:pPr algn="l" fontAlgn="b">
                        <a:buNone/>
                      </a:pPr>
                      <a:r>
                        <a:rPr lang="hr-HR" sz="900" u="none" strike="noStrike">
                          <a:effectLst/>
                        </a:rPr>
                        <a:t>OPIS</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Izvršenje 2024.€</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Tekući plan 2025.€</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Izvršenje 2025.€</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Indeks  3/1</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Indeks  3/2</a:t>
                      </a:r>
                      <a:endParaRPr lang="hr-HR" sz="900" b="1"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3357516491"/>
                  </a:ext>
                </a:extLst>
              </a:tr>
              <a:tr h="308429">
                <a:tc>
                  <a:txBody>
                    <a:bodyPr/>
                    <a:lstStyle/>
                    <a:p>
                      <a:pPr algn="l" fontAlgn="b">
                        <a:buNone/>
                      </a:pPr>
                      <a:r>
                        <a:rPr lang="hr-HR" sz="900" u="none" strike="noStrike">
                          <a:effectLst/>
                        </a:rPr>
                        <a:t> </a:t>
                      </a:r>
                      <a:endParaRPr lang="hr-HR" sz="900" b="1" i="0" u="none" strike="noStrike">
                        <a:solidFill>
                          <a:srgbClr val="FFFFFF"/>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1</a:t>
                      </a:r>
                      <a:endParaRPr lang="hr-HR" sz="900" b="1" i="0" u="none" strike="noStrike">
                        <a:solidFill>
                          <a:srgbClr val="FFFFFF"/>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2</a:t>
                      </a:r>
                      <a:endParaRPr lang="hr-HR" sz="900" b="1" i="0" u="none" strike="noStrike">
                        <a:solidFill>
                          <a:srgbClr val="FFFFFF"/>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3</a:t>
                      </a:r>
                      <a:endParaRPr lang="hr-HR" sz="900" b="1" i="0" u="none" strike="noStrike">
                        <a:solidFill>
                          <a:srgbClr val="FFFFFF"/>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4</a:t>
                      </a:r>
                      <a:endParaRPr lang="hr-HR" sz="900" b="1" i="0" u="none" strike="noStrike">
                        <a:solidFill>
                          <a:srgbClr val="FFFFFF"/>
                        </a:solidFill>
                        <a:effectLst/>
                        <a:latin typeface="Arial" panose="020B0604020202020204" pitchFamily="34" charset="0"/>
                      </a:endParaRPr>
                    </a:p>
                  </a:txBody>
                  <a:tcPr marL="8880" marR="8880" marT="8880" marB="0" anchor="b"/>
                </a:tc>
                <a:tc>
                  <a:txBody>
                    <a:bodyPr/>
                    <a:lstStyle/>
                    <a:p>
                      <a:pPr algn="ctr" fontAlgn="b">
                        <a:buNone/>
                      </a:pPr>
                      <a:r>
                        <a:rPr lang="hr-HR" sz="900" u="none" strike="noStrike">
                          <a:effectLst/>
                        </a:rPr>
                        <a:t>5</a:t>
                      </a:r>
                      <a:endParaRPr lang="hr-HR" sz="900" b="1" i="0" u="none" strike="noStrike">
                        <a:solidFill>
                          <a:srgbClr val="FFFFFF"/>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4161225476"/>
                  </a:ext>
                </a:extLst>
              </a:tr>
              <a:tr h="308429">
                <a:tc>
                  <a:txBody>
                    <a:bodyPr/>
                    <a:lstStyle/>
                    <a:p>
                      <a:pPr algn="l" fontAlgn="b">
                        <a:buNone/>
                      </a:pPr>
                      <a:r>
                        <a:rPr lang="hr-HR" sz="900" u="none" strike="noStrike">
                          <a:effectLst/>
                        </a:rPr>
                        <a:t>3 Rashodi poslovanja</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1.891.075,47</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3.110.594,75</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2.571.440,33</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135,98%</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82,67%</a:t>
                      </a:r>
                      <a:endParaRPr lang="hr-HR" sz="900" b="1"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4267987080"/>
                  </a:ext>
                </a:extLst>
              </a:tr>
              <a:tr h="308429">
                <a:tc>
                  <a:txBody>
                    <a:bodyPr/>
                    <a:lstStyle/>
                    <a:p>
                      <a:pPr algn="l" fontAlgn="b">
                        <a:buNone/>
                      </a:pPr>
                      <a:r>
                        <a:rPr lang="hr-HR" sz="900" u="none" strike="noStrike">
                          <a:effectLst/>
                        </a:rPr>
                        <a:t>31 Rashodi za zaposlene</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570.295,09</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835.097,41</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782.594,74</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137,23%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93,71%</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3255044274"/>
                  </a:ext>
                </a:extLst>
              </a:tr>
              <a:tr h="308429">
                <a:tc>
                  <a:txBody>
                    <a:bodyPr/>
                    <a:lstStyle/>
                    <a:p>
                      <a:pPr algn="l" fontAlgn="b">
                        <a:buNone/>
                      </a:pPr>
                      <a:r>
                        <a:rPr lang="hr-HR" sz="900" u="none" strike="noStrike">
                          <a:effectLst/>
                        </a:rPr>
                        <a:t>32 Materijalni rashodi</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828.422,81</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1.344.847,34</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1.045.466,05</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126,20%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77,74%</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3582280050"/>
                  </a:ext>
                </a:extLst>
              </a:tr>
              <a:tr h="308429">
                <a:tc>
                  <a:txBody>
                    <a:bodyPr/>
                    <a:lstStyle/>
                    <a:p>
                      <a:pPr algn="l" fontAlgn="b">
                        <a:buNone/>
                      </a:pPr>
                      <a:r>
                        <a:rPr lang="hr-HR" sz="900" u="none" strike="noStrike">
                          <a:effectLst/>
                        </a:rPr>
                        <a:t>34 Financijski rashodi</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4.980,17</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7.300,00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4.382,33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88,00%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60,03%</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2035116004"/>
                  </a:ext>
                </a:extLst>
              </a:tr>
              <a:tr h="308429">
                <a:tc>
                  <a:txBody>
                    <a:bodyPr/>
                    <a:lstStyle/>
                    <a:p>
                      <a:pPr algn="l" fontAlgn="b">
                        <a:buNone/>
                      </a:pPr>
                      <a:r>
                        <a:rPr lang="hr-HR" sz="900" u="none" strike="noStrike">
                          <a:effectLst/>
                        </a:rPr>
                        <a:t>35 Subvencije</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23.835,53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37.800,00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27.010,20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113,32%</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71,46%</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2128935243"/>
                  </a:ext>
                </a:extLst>
              </a:tr>
              <a:tr h="308429">
                <a:tc>
                  <a:txBody>
                    <a:bodyPr/>
                    <a:lstStyle/>
                    <a:p>
                      <a:pPr algn="l" fontAlgn="b">
                        <a:buNone/>
                      </a:pPr>
                      <a:r>
                        <a:rPr lang="hr-HR" sz="900" u="none" strike="noStrike">
                          <a:effectLst/>
                        </a:rPr>
                        <a:t>36 Pomoći dane u inozemstvo i unutar općeg proračuna</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214.460,83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330.900,00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295.143,86</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137,62%</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89,19%</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2908071792"/>
                  </a:ext>
                </a:extLst>
              </a:tr>
              <a:tr h="308429">
                <a:tc>
                  <a:txBody>
                    <a:bodyPr/>
                    <a:lstStyle/>
                    <a:p>
                      <a:pPr algn="l" fontAlgn="b">
                        <a:buNone/>
                      </a:pPr>
                      <a:r>
                        <a:rPr lang="hr-HR" sz="900" u="none" strike="noStrike">
                          <a:effectLst/>
                        </a:rPr>
                        <a:t>37 Naknade građanima i kućanstvima na temelju osiguranja i druge naknade</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81.377,51</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153.700,00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121.234,23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148,98%</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78,88%</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571186529"/>
                  </a:ext>
                </a:extLst>
              </a:tr>
              <a:tr h="308429">
                <a:tc>
                  <a:txBody>
                    <a:bodyPr/>
                    <a:lstStyle/>
                    <a:p>
                      <a:pPr algn="l" fontAlgn="b">
                        <a:buNone/>
                      </a:pPr>
                      <a:r>
                        <a:rPr lang="hr-HR" sz="900" u="none" strike="noStrike">
                          <a:effectLst/>
                        </a:rPr>
                        <a:t>38 Rashodi za donacije, kazne, naknade šteta i kapitalne pomoći</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167.703,53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400.950,00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295.608,92</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176,27%</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73,73%</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76738245"/>
                  </a:ext>
                </a:extLst>
              </a:tr>
              <a:tr h="308429">
                <a:tc>
                  <a:txBody>
                    <a:bodyPr/>
                    <a:lstStyle/>
                    <a:p>
                      <a:pPr algn="l" fontAlgn="b">
                        <a:buNone/>
                      </a:pPr>
                      <a:r>
                        <a:rPr lang="hr-HR" sz="900" u="none" strike="noStrike">
                          <a:effectLst/>
                        </a:rPr>
                        <a:t>4 Rashodi za nabavu nefinancijske imovine</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151.689,49</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541.373,95</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299.074,69</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197,16%</a:t>
                      </a:r>
                      <a:endParaRPr lang="hr-HR" sz="900" b="1"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55,24%</a:t>
                      </a:r>
                      <a:endParaRPr lang="hr-HR" sz="900" b="1"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1704351102"/>
                  </a:ext>
                </a:extLst>
              </a:tr>
              <a:tr h="308429">
                <a:tc>
                  <a:txBody>
                    <a:bodyPr/>
                    <a:lstStyle/>
                    <a:p>
                      <a:pPr algn="l" fontAlgn="b">
                        <a:buNone/>
                      </a:pPr>
                      <a:r>
                        <a:rPr lang="hr-HR" sz="900" u="none" strike="noStrike">
                          <a:effectLst/>
                        </a:rPr>
                        <a:t>41 Rashodi za nabavu neproizvedene dugotrajne imovine</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 </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5.000,00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 </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0,00%</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1906840602"/>
                  </a:ext>
                </a:extLst>
              </a:tr>
              <a:tr h="308429">
                <a:tc>
                  <a:txBody>
                    <a:bodyPr/>
                    <a:lstStyle/>
                    <a:p>
                      <a:pPr algn="l" fontAlgn="b">
                        <a:buNone/>
                      </a:pPr>
                      <a:r>
                        <a:rPr lang="hr-HR" sz="900" u="none" strike="noStrike">
                          <a:effectLst/>
                        </a:rPr>
                        <a:t>42 Rashodi za nabavu proizvedene dugotrajne imovine</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126.626,99</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446.873,95</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284.574,69</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224,73%</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63,68%</a:t>
                      </a:r>
                      <a:endParaRPr lang="hr-HR" sz="900" b="0" i="0" u="none" strike="noStrike">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3277963792"/>
                  </a:ext>
                </a:extLst>
              </a:tr>
              <a:tr h="308429">
                <a:tc>
                  <a:txBody>
                    <a:bodyPr/>
                    <a:lstStyle/>
                    <a:p>
                      <a:pPr algn="l" fontAlgn="b">
                        <a:buNone/>
                      </a:pPr>
                      <a:r>
                        <a:rPr lang="hr-HR" sz="900" u="none" strike="noStrike">
                          <a:effectLst/>
                        </a:rPr>
                        <a:t>45 Rashodi za dodatna ulaganja na nefinancijskoj imovini</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25.062,50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89.500,00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14.500,00</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a:effectLst/>
                        </a:rPr>
                        <a:t>57,86%</a:t>
                      </a:r>
                      <a:endParaRPr lang="hr-HR" sz="900" b="0" i="0" u="none" strike="noStrike">
                        <a:solidFill>
                          <a:srgbClr val="000000"/>
                        </a:solidFill>
                        <a:effectLst/>
                        <a:latin typeface="Arial" panose="020B0604020202020204" pitchFamily="34" charset="0"/>
                      </a:endParaRPr>
                    </a:p>
                  </a:txBody>
                  <a:tcPr marL="8880" marR="8880" marT="8880" marB="0" anchor="b"/>
                </a:tc>
                <a:tc>
                  <a:txBody>
                    <a:bodyPr/>
                    <a:lstStyle/>
                    <a:p>
                      <a:pPr algn="r" fontAlgn="b">
                        <a:buNone/>
                      </a:pPr>
                      <a:r>
                        <a:rPr lang="hr-HR" sz="900" u="none" strike="noStrike" dirty="0">
                          <a:effectLst/>
                        </a:rPr>
                        <a:t>16,20%</a:t>
                      </a:r>
                      <a:endParaRPr lang="hr-HR" sz="900" b="0" i="0" u="none" strike="noStrike" dirty="0">
                        <a:solidFill>
                          <a:srgbClr val="000000"/>
                        </a:solidFill>
                        <a:effectLst/>
                        <a:latin typeface="Arial" panose="020B0604020202020204" pitchFamily="34" charset="0"/>
                      </a:endParaRPr>
                    </a:p>
                  </a:txBody>
                  <a:tcPr marL="8880" marR="8880" marT="8880" marB="0" anchor="b"/>
                </a:tc>
                <a:extLst>
                  <a:ext uri="{0D108BD9-81ED-4DB2-BD59-A6C34878D82A}">
                    <a16:rowId xmlns:a16="http://schemas.microsoft.com/office/drawing/2014/main" val="442038775"/>
                  </a:ext>
                </a:extLst>
              </a:tr>
            </a:tbl>
          </a:graphicData>
        </a:graphic>
      </p:graphicFrame>
    </p:spTree>
    <p:extLst>
      <p:ext uri="{BB962C8B-B14F-4D97-AF65-F5344CB8AC3E}">
        <p14:creationId xmlns:p14="http://schemas.microsoft.com/office/powerpoint/2010/main" val="2038376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REZULTAT POSLOVANJA</a:t>
            </a:r>
          </a:p>
        </p:txBody>
      </p:sp>
      <p:graphicFrame>
        <p:nvGraphicFramePr>
          <p:cNvPr id="4" name="Rezervirano mjesto sadržaja 3"/>
          <p:cNvGraphicFramePr>
            <a:graphicFrameLocks noGrp="1"/>
          </p:cNvGraphicFramePr>
          <p:nvPr>
            <p:ph idx="1"/>
            <p:extLst>
              <p:ext uri="{D42A27DB-BD31-4B8C-83A1-F6EECF244321}">
                <p14:modId xmlns:p14="http://schemas.microsoft.com/office/powerpoint/2010/main" val="2252573113"/>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473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000" dirty="0"/>
              <a:t>PRIKAZ OSTVARENOG VIŠKA PO IZVORIMA FINANCIRANJA</a:t>
            </a:r>
          </a:p>
        </p:txBody>
      </p:sp>
      <p:graphicFrame>
        <p:nvGraphicFramePr>
          <p:cNvPr id="5" name="Rezervirano mjesto sadržaja 4">
            <a:extLst>
              <a:ext uri="{FF2B5EF4-FFF2-40B4-BE49-F238E27FC236}">
                <a16:creationId xmlns:a16="http://schemas.microsoft.com/office/drawing/2014/main" id="{9B4942A2-81D6-F499-2891-895C9C5F8CC0}"/>
              </a:ext>
            </a:extLst>
          </p:cNvPr>
          <p:cNvGraphicFramePr>
            <a:graphicFrameLocks noGrp="1"/>
          </p:cNvGraphicFramePr>
          <p:nvPr>
            <p:ph idx="1"/>
            <p:extLst>
              <p:ext uri="{D42A27DB-BD31-4B8C-83A1-F6EECF244321}">
                <p14:modId xmlns:p14="http://schemas.microsoft.com/office/powerpoint/2010/main" val="629787124"/>
              </p:ext>
            </p:extLst>
          </p:nvPr>
        </p:nvGraphicFramePr>
        <p:xfrm>
          <a:off x="1309255" y="1930400"/>
          <a:ext cx="7294418" cy="4511964"/>
        </p:xfrm>
        <a:graphic>
          <a:graphicData uri="http://schemas.openxmlformats.org/drawingml/2006/table">
            <a:tbl>
              <a:tblPr firstRow="1" firstCol="1" bandRow="1"/>
              <a:tblGrid>
                <a:gridCol w="3274480">
                  <a:extLst>
                    <a:ext uri="{9D8B030D-6E8A-4147-A177-3AD203B41FA5}">
                      <a16:colId xmlns:a16="http://schemas.microsoft.com/office/drawing/2014/main" val="2539864465"/>
                    </a:ext>
                  </a:extLst>
                </a:gridCol>
                <a:gridCol w="1422994">
                  <a:extLst>
                    <a:ext uri="{9D8B030D-6E8A-4147-A177-3AD203B41FA5}">
                      <a16:colId xmlns:a16="http://schemas.microsoft.com/office/drawing/2014/main" val="2300185180"/>
                    </a:ext>
                  </a:extLst>
                </a:gridCol>
                <a:gridCol w="1245225">
                  <a:extLst>
                    <a:ext uri="{9D8B030D-6E8A-4147-A177-3AD203B41FA5}">
                      <a16:colId xmlns:a16="http://schemas.microsoft.com/office/drawing/2014/main" val="756570008"/>
                    </a:ext>
                  </a:extLst>
                </a:gridCol>
                <a:gridCol w="1351719">
                  <a:extLst>
                    <a:ext uri="{9D8B030D-6E8A-4147-A177-3AD203B41FA5}">
                      <a16:colId xmlns:a16="http://schemas.microsoft.com/office/drawing/2014/main" val="342461540"/>
                    </a:ext>
                  </a:extLst>
                </a:gridCol>
              </a:tblGrid>
              <a:tr h="564453">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Izvor financiranja</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Općina Barban</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Proračunski korisnik</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Ukupno</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9292051"/>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Opći prihodi i primici</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741.915,50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741.915,50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1785066"/>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Vlastiti prihodi</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4568079"/>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Prihodi za posebne namjene</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187.140,29</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8.863,30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196.003,59</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2418047"/>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Pomoći</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7.000,00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7.000,00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9379473"/>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Donacije</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71992070"/>
                  </a:ext>
                </a:extLst>
              </a:tr>
              <a:tr h="564453">
                <a:tc>
                  <a:txBody>
                    <a:bodyPr/>
                    <a:lstStyle/>
                    <a:p>
                      <a:pP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UKUPNO VIŠAK PRIHODA POSLOVANJA</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936.055,79</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8.863,30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944.919,09</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17206438"/>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7347739"/>
                  </a:ext>
                </a:extLst>
              </a:tr>
              <a:tr h="564453">
                <a:tc>
                  <a:txBody>
                    <a:bodyPr/>
                    <a:lstStyle/>
                    <a:p>
                      <a:pPr>
                        <a:lnSpc>
                          <a:spcPct val="107000"/>
                        </a:lnSpc>
                        <a:spcAft>
                          <a:spcPts val="800"/>
                        </a:spcAft>
                        <a:buNone/>
                      </a:pPr>
                      <a:r>
                        <a:rPr lang="hr-HR" sz="11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Prihodi od prodaje nefinancijske imovine</a:t>
                      </a:r>
                      <a:endParaRPr lang="hr-HR"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8.140,92</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8.140,92</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1721608"/>
                  </a:ext>
                </a:extLst>
              </a:tr>
              <a:tr h="281769">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hr-HR" sz="11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3092200"/>
                  </a:ext>
                </a:extLst>
              </a:tr>
              <a:tr h="564453">
                <a:tc>
                  <a:txBody>
                    <a:bodyPr/>
                    <a:lstStyle/>
                    <a:p>
                      <a:pP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UKUPNO VIŠAK PRIHODA OD PRODAJE NEFINANCIJSKE IMOVINE</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8.140,92</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8.140,92</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09893670"/>
                  </a:ext>
                </a:extLst>
              </a:tr>
              <a:tr h="281769">
                <a:tc>
                  <a:txBody>
                    <a:bodyPr/>
                    <a:lstStyle/>
                    <a:p>
                      <a:pP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SVEUKUPNO REZULTAT</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944.196,71</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8.863,30</a:t>
                      </a:r>
                      <a:endParaRPr lang="hr-HR"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hr-HR" sz="11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953.060,01</a:t>
                      </a:r>
                      <a:endParaRPr lang="hr-HR"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4996456"/>
                  </a:ext>
                </a:extLst>
              </a:tr>
            </a:tbl>
          </a:graphicData>
        </a:graphic>
      </p:graphicFrame>
    </p:spTree>
    <p:extLst>
      <p:ext uri="{BB962C8B-B14F-4D97-AF65-F5344CB8AC3E}">
        <p14:creationId xmlns:p14="http://schemas.microsoft.com/office/powerpoint/2010/main" val="2938716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200" dirty="0"/>
              <a:t>OSTVARENJE POSEBNOG DIJELA PRORAČUNA (1)</a:t>
            </a:r>
          </a:p>
        </p:txBody>
      </p:sp>
      <p:sp>
        <p:nvSpPr>
          <p:cNvPr id="3" name="Rezervirano mjesto sadržaja 2"/>
          <p:cNvSpPr>
            <a:spLocks noGrp="1"/>
          </p:cNvSpPr>
          <p:nvPr>
            <p:ph sz="half" idx="1"/>
          </p:nvPr>
        </p:nvSpPr>
        <p:spPr/>
        <p:txBody>
          <a:bodyPr>
            <a:normAutofit lnSpcReduction="10000"/>
          </a:bodyPr>
          <a:lstStyle/>
          <a:p>
            <a:pPr marL="0" indent="0">
              <a:buNone/>
            </a:pPr>
            <a:r>
              <a:rPr lang="hr-HR" dirty="0"/>
              <a:t>Program: DONOŠENJE AKATA I MJERA IZ DJELOKRUGA PREDSTAVNIČKOG TIJELA</a:t>
            </a:r>
          </a:p>
          <a:p>
            <a:r>
              <a:rPr lang="hr-HR" dirty="0"/>
              <a:t>Program je planiran u iznosu od 62.000,00  eura, a realiziran u iznosu od 57.890,98  eura ili 93,37 % plana</a:t>
            </a:r>
          </a:p>
          <a:p>
            <a:r>
              <a:rPr lang="hr-HR" dirty="0"/>
              <a:t>Kroz program su financirani rashodi za naknade za rad članova predstavničkog tijela, financiranje političkih stranaka te rashodi za organizaciju proslave Dana Općine i lokalnih izbora 2025.</a:t>
            </a:r>
          </a:p>
          <a:p>
            <a:endParaRPr lang="hr-HR" dirty="0"/>
          </a:p>
        </p:txBody>
      </p:sp>
      <p:sp>
        <p:nvSpPr>
          <p:cNvPr id="4" name="Rezervirano mjesto sadržaja 3"/>
          <p:cNvSpPr>
            <a:spLocks noGrp="1"/>
          </p:cNvSpPr>
          <p:nvPr>
            <p:ph sz="half" idx="2"/>
          </p:nvPr>
        </p:nvSpPr>
        <p:spPr/>
        <p:txBody>
          <a:bodyPr>
            <a:normAutofit lnSpcReduction="10000"/>
          </a:bodyPr>
          <a:lstStyle/>
          <a:p>
            <a:pPr marL="0" indent="0">
              <a:buNone/>
            </a:pPr>
            <a:r>
              <a:rPr lang="hr-HR" dirty="0"/>
              <a:t>Program: DONOŠENJE AKATA I MJERA IZ DJELOKRUGA IZVRŠNOG TIJELA</a:t>
            </a:r>
          </a:p>
          <a:p>
            <a:r>
              <a:rPr lang="hr-HR" dirty="0"/>
              <a:t>Program je planiran u iznosu od 74.500,00  eura, a realiziran u iznosu od 60.852,21  eura ili 81,68 % plana</a:t>
            </a:r>
          </a:p>
          <a:p>
            <a:r>
              <a:rPr lang="hr-HR" dirty="0"/>
              <a:t>Kroz program su financirani rashodi za plaću općinskog načelnika, rashodi promidžbe i informiranja Općine. Također, korištena su sredstva proračunske zalihe za rashode koji nisu bili planirani proračunom – nepredviđeni rashodi</a:t>
            </a:r>
          </a:p>
        </p:txBody>
      </p:sp>
    </p:spTree>
    <p:extLst>
      <p:ext uri="{BB962C8B-B14F-4D97-AF65-F5344CB8AC3E}">
        <p14:creationId xmlns:p14="http://schemas.microsoft.com/office/powerpoint/2010/main" val="939343449"/>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353</TotalTime>
  <Words>2113</Words>
  <Application>Microsoft Office PowerPoint</Application>
  <PresentationFormat>Široki zaslon</PresentationFormat>
  <Paragraphs>294</Paragraphs>
  <Slides>19</Slides>
  <Notes>1</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19</vt:i4>
      </vt:variant>
    </vt:vector>
  </HeadingPairs>
  <TitlesOfParts>
    <vt:vector size="26" baseType="lpstr">
      <vt:lpstr>Aptos</vt:lpstr>
      <vt:lpstr>Arial</vt:lpstr>
      <vt:lpstr>Calibri</vt:lpstr>
      <vt:lpstr>Times New Roman</vt:lpstr>
      <vt:lpstr>Trebuchet MS</vt:lpstr>
      <vt:lpstr>Wingdings 3</vt:lpstr>
      <vt:lpstr>Faseta</vt:lpstr>
      <vt:lpstr>GODIŠNJI IZVJEŠTAJ O IZVRŠENJU PRORAČUNA OPĆINE BARBAN ZA 2025. GODINU</vt:lpstr>
      <vt:lpstr>OPĆENITO</vt:lpstr>
      <vt:lpstr>PRIHODI ZA 2025.</vt:lpstr>
      <vt:lpstr>Ostvarenje prihoda Proračuna Općine Barban u 2025. godini, s usporednim podacima o ostvarenju u 2024. godini</vt:lpstr>
      <vt:lpstr>RASHODI I IZDACI ZA 2025.</vt:lpstr>
      <vt:lpstr>Izvršenje rashoda i izdataka Proračuna Općine Barban u 2025. godini, s usporednim podacima o izvršenju u 2024. godini</vt:lpstr>
      <vt:lpstr>REZULTAT POSLOVANJA</vt:lpstr>
      <vt:lpstr>PRIKAZ OSTVARENOG VIŠKA PO IZVORIMA FINANCIRANJA</vt:lpstr>
      <vt:lpstr>OSTVARENJE POSEBNOG DIJELA PRORAČUNA (1)</vt:lpstr>
      <vt:lpstr>OSTVARENJE POSEBNOG DIJELA PRORAČUNA (2)</vt:lpstr>
      <vt:lpstr>OSTVARENJE POSEBNOG DIJELA PRORAČUNA (3)</vt:lpstr>
      <vt:lpstr>OSTVARENJE POSEBNOG DIJELA PRORAČUNA (4)</vt:lpstr>
      <vt:lpstr>OSTVARENJE POSEBNOG DIJELA PRORAČUNA (5)</vt:lpstr>
      <vt:lpstr>OSTVARENJE POSEBNOG DIJELA PRORAČUNA (6)</vt:lpstr>
      <vt:lpstr>OSTVARENJE POSEBNOG DIJELA PRORAČUNA (7)</vt:lpstr>
      <vt:lpstr>OSTVARENJE POSEBNOG DIJELA PRORAČUNA (8)</vt:lpstr>
      <vt:lpstr>OSTVARENJE POSEBNOG DIJELA PRORAČUNA (9)</vt:lpstr>
      <vt:lpstr>OSTVARENJE POSEBNOG DIJELA PRORAČUNA (10)</vt:lpstr>
      <vt:lpstr>STANJE POTRAŽIVANJA I DOSPJELIH OBVEZA TE POTENCIJALNIH OBVEZA PO OSNOVI SUDSKIH SPOROVA U 2025. GODINI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Dea</dc:creator>
  <cp:lastModifiedBy>Opcina Barban</cp:lastModifiedBy>
  <cp:revision>15</cp:revision>
  <cp:lastPrinted>2025-08-12T08:08:12Z</cp:lastPrinted>
  <dcterms:created xsi:type="dcterms:W3CDTF">2023-10-22T05:06:05Z</dcterms:created>
  <dcterms:modified xsi:type="dcterms:W3CDTF">2026-06-29T12:58:49Z</dcterms:modified>
</cp:coreProperties>
</file>