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57" autoAdjust="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outlineViewPr>
    <p:cViewPr>
      <p:scale>
        <a:sx n="33" d="100"/>
        <a:sy n="33" d="100"/>
      </p:scale>
      <p:origin x="0" y="-559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p&#263;ina%20Barban\Desktop\Knjiga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Knjiga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Knjiga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Knjiga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020063016316509"/>
          <c:y val="4.0300246927968415E-2"/>
          <c:w val="0.33827863250964596"/>
          <c:h val="0.897814311138952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796730389544221"/>
          <c:y val="3.5168373706897509E-2"/>
          <c:w val="0.3392613040228209"/>
          <c:h val="0.935327370399855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927806527908105"/>
          <c:y val="7.1519609428361719E-2"/>
          <c:w val="0.33838117026076586"/>
          <c:h val="0.894296944592254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val="2080943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6379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2110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9582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246558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290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9603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77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641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9679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8837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A56DBCB-8ECB-44FC-8AEF-78142676FF9A}" type="datetimeFigureOut">
              <a:rPr lang="hr-HR" smtClean="0"/>
              <a:t>23.12.2025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2269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C800F4-AF98-1E2D-7F6F-E71233A3ED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5000" dirty="0"/>
              <a:t>DRUGE IZMJENE I DOPUNE PRORAČUNA OPĆINE BARBAN ZA 2025. GODINU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FF735F4-440B-643E-3F79-F412C55372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VODIČ ZA GRAĐANE</a:t>
            </a:r>
          </a:p>
        </p:txBody>
      </p:sp>
    </p:spTree>
    <p:extLst>
      <p:ext uri="{BB962C8B-B14F-4D97-AF65-F5344CB8AC3E}">
        <p14:creationId xmlns:p14="http://schemas.microsoft.com/office/powerpoint/2010/main" val="1104108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117D162-0815-8702-12BC-B3F6AB8FF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15820"/>
            <a:ext cx="9601200" cy="52515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dirty="0"/>
              <a:t>Sastavni dio Drugih izmjena i dopuna Proračuna za 2024. godinu su i:</a:t>
            </a:r>
          </a:p>
          <a:p>
            <a:pPr algn="just"/>
            <a:r>
              <a:rPr lang="hr-HR" dirty="0"/>
              <a:t>II. </a:t>
            </a:r>
            <a:r>
              <a:rPr lang="hr-HR"/>
              <a:t>Izmjene </a:t>
            </a:r>
            <a:r>
              <a:rPr lang="hr-HR" dirty="0"/>
              <a:t>i dopune Programa građenja komunalne infrastrukture na području Općine Barban za 2025. godinu</a:t>
            </a:r>
          </a:p>
          <a:p>
            <a:pPr algn="just"/>
            <a:r>
              <a:rPr lang="hr-HR" dirty="0"/>
              <a:t>II. Izmjene i dopune Programa održavanja komunalne infrastrukture na području Općine Barban za 2025. godinu</a:t>
            </a:r>
          </a:p>
          <a:p>
            <a:pPr algn="just"/>
            <a:r>
              <a:rPr lang="hr-HR" dirty="0"/>
              <a:t>II. Izmjene i dopune Programa javnih potreba društvenih djelatnosti Općine Barban za 2025. godinu.</a:t>
            </a:r>
          </a:p>
          <a:p>
            <a:pPr algn="just"/>
            <a:endParaRPr lang="hr-HR" dirty="0"/>
          </a:p>
          <a:p>
            <a:pPr algn="just"/>
            <a:endParaRPr lang="hr-HR" dirty="0"/>
          </a:p>
          <a:p>
            <a:pPr marL="3730752" lvl="8" indent="0" algn="just">
              <a:buNone/>
            </a:pPr>
            <a:r>
              <a:rPr lang="hr-HR" dirty="0"/>
              <a:t>			</a:t>
            </a:r>
            <a:r>
              <a:rPr lang="hr-HR" sz="2000" b="1" dirty="0"/>
              <a:t>OPĆINSKI NAČELNIK</a:t>
            </a:r>
          </a:p>
          <a:p>
            <a:pPr marL="3730752" lvl="8" indent="0" algn="just">
              <a:buNone/>
            </a:pPr>
            <a:r>
              <a:rPr lang="hr-HR" sz="2000" b="1" dirty="0"/>
              <a:t>			ANDI KALČIĆ</a:t>
            </a:r>
          </a:p>
        </p:txBody>
      </p:sp>
    </p:spTree>
    <p:extLst>
      <p:ext uri="{BB962C8B-B14F-4D97-AF65-F5344CB8AC3E}">
        <p14:creationId xmlns:p14="http://schemas.microsoft.com/office/powerpoint/2010/main" val="3557346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E618A9-6D21-F068-2869-569C8C7CD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OPĆENITO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F7B353E-4AC8-137A-3C29-AA3F0EAB2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065639"/>
          </a:xfrm>
        </p:spPr>
        <p:txBody>
          <a:bodyPr>
            <a:normAutofit/>
          </a:bodyPr>
          <a:lstStyle/>
          <a:p>
            <a:pPr algn="just"/>
            <a:r>
              <a:rPr lang="hr-H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Proračun Općine Barban za 2025. godinu usvojen je u ukupnom iznosu od 3.980.000,00 eura. </a:t>
            </a:r>
          </a:p>
          <a:p>
            <a:pPr algn="just"/>
            <a:r>
              <a:rPr lang="hr-H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Projekcija Proračuna za 2026. godinu iznosila je 3.280.000,00 eura, a projekcija za 2027. godinu 3.100.000,00 eura.</a:t>
            </a:r>
          </a:p>
          <a:p>
            <a:pPr algn="just"/>
            <a:r>
              <a:rPr lang="hr-HR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Prve izmjene i dopune Proračuna Općine Barban za 2025. godinu i projekcija za 2026. i 2027. godinu su usvojene na sjednici Općinskog vijeća Općine Barban održanoj 28. srpnja 2025. godine i objavljene u „Službenim novinama Općine Barban“ broj 7/25.</a:t>
            </a:r>
          </a:p>
          <a:p>
            <a:pPr algn="just"/>
            <a:r>
              <a:rPr lang="hr-HR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Uslijed ukazane potrebe i sukladno dosadašnjem izvršenju plana donosi se prijedlog drugih izmjena i dopuna Proračuna Općine Barban za 2025. godinu i projekcije za 2026. i 2027. godinu.</a:t>
            </a:r>
            <a:endParaRPr lang="hr-H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542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685888-AD9A-4FA6-3CEE-DA370F9B8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/>
              <a:t>Struktura Drugih izmjena i dopuna Proračuna Općine Barban za 2025. godinu prema osnovnoj klasifikaciji </a:t>
            </a:r>
            <a:endParaRPr lang="hr-HR" sz="3200" dirty="0"/>
          </a:p>
        </p:txBody>
      </p:sp>
      <p:pic>
        <p:nvPicPr>
          <p:cNvPr id="7" name="Rezervirano mjesto sadržaja 6">
            <a:extLst>
              <a:ext uri="{FF2B5EF4-FFF2-40B4-BE49-F238E27FC236}">
                <a16:creationId xmlns:a16="http://schemas.microsoft.com/office/drawing/2014/main" id="{49FE6355-D538-4891-312F-7E701324BC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4950" y="1811166"/>
            <a:ext cx="9058275" cy="478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874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DFBF6CD-5482-69FA-0C1A-6E02248E1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37118"/>
            <a:ext cx="9601200" cy="566368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Prijedlogom drugih izmjena i dopuna Proračuna Općine Barban za 2025. godinu predlažu se prihodi i primici u iznosu od 2.379.448,50 eura, </a:t>
            </a:r>
            <a:r>
              <a:rPr lang="hr-HR" sz="8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što predstavlja povećanje za 160.761,00 eura, odnosno 7,25 % u odnosu na dosadašnji plan za 2025.</a:t>
            </a:r>
            <a:endParaRPr lang="hr-HR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Ukupni rashodi proračuna se predlažu u iznosu 3.651.968,70 eura, što predstavlja povećanje za 160.761,00 eura, odnosno </a:t>
            </a:r>
            <a:r>
              <a:rPr lang="hr-HR" sz="8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4,6</a:t>
            </a: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% u odnosu na dosadašnji plan za 2025.</a:t>
            </a:r>
            <a:endParaRPr lang="hr-HR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Ukupni prihodi i primici su manji od rashoda za </a:t>
            </a:r>
            <a:r>
              <a:rPr lang="hr-HR" sz="8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1.272.520,20 </a:t>
            </a: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eura, a navedeni iznos razlike uravnotežuje se prenesenim sredstvima viška iz prethodnog razdoblja koja se uključuju u proračun:</a:t>
            </a:r>
            <a:endParaRPr lang="hr-HR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73252" lvl="1" indent="-342900" algn="just">
              <a:lnSpc>
                <a:spcPct val="106000"/>
              </a:lnSpc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višak neutrošenih nenamjenskih prihoda Općine u ukupnom iznosu od </a:t>
            </a:r>
            <a:r>
              <a:rPr lang="hr-HR" sz="8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949.622,66</a:t>
            </a:r>
            <a:r>
              <a:rPr lang="hr-HR" sz="8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eura;</a:t>
            </a:r>
            <a:endParaRPr lang="hr-HR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73252" marR="46355" lvl="1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višak neutrošenih namjenskih prihoda Općine s više osnova, u ukupnom iznosu od 312.968,34 eura i </a:t>
            </a:r>
            <a:endParaRPr lang="hr-HR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73252" marR="46355" lvl="1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višak neutrošenih namjenskih prihoda kod proračunskog korisnika, u ukupnom iznosu 9.929,20 eura.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14837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F94497-E9A3-7C56-2116-E23353BAC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PRIHODI I PRIMICI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3CF6453-8EA5-F63C-EDFC-74FDEA469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47018"/>
            <a:ext cx="9601200" cy="5377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Prihodi i primici se planiraju kako slijedi:</a:t>
            </a:r>
          </a:p>
          <a:p>
            <a:endParaRPr lang="hr-HR" dirty="0">
              <a:latin typeface="+mj-lt"/>
            </a:endParaRPr>
          </a:p>
        </p:txBody>
      </p:sp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593D42E1-B726-9E7D-27E8-546E8CFF3B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3298341"/>
              </p:ext>
            </p:extLst>
          </p:nvPr>
        </p:nvGraphicFramePr>
        <p:xfrm>
          <a:off x="2788920" y="2312086"/>
          <a:ext cx="6614160" cy="4118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kon 3">
            <a:extLst>
              <a:ext uri="{FF2B5EF4-FFF2-40B4-BE49-F238E27FC236}">
                <a16:creationId xmlns:a16="http://schemas.microsoft.com/office/drawing/2014/main" id="{2181CEF6-88FA-119C-8026-79EC23AB77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24549"/>
              </p:ext>
            </p:extLst>
          </p:nvPr>
        </p:nvGraphicFramePr>
        <p:xfrm>
          <a:off x="3810000" y="1347019"/>
          <a:ext cx="5471652" cy="5510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Slika 6">
            <a:extLst>
              <a:ext uri="{FF2B5EF4-FFF2-40B4-BE49-F238E27FC236}">
                <a16:creationId xmlns:a16="http://schemas.microsoft.com/office/drawing/2014/main" id="{AEB6E8A2-8117-0E65-0139-09179A3F71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6316" y="1884784"/>
            <a:ext cx="8414084" cy="4708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390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19F020-F808-6AEC-196A-6D8D3FDB1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55779"/>
            <a:ext cx="9601200" cy="5533053"/>
          </a:xfrm>
        </p:spPr>
        <p:txBody>
          <a:bodyPr>
            <a:normAutofit/>
          </a:bodyPr>
          <a:lstStyle/>
          <a:p>
            <a:pPr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PRIHODI POSLOVANJA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</a:t>
            </a:r>
            <a:r>
              <a:rPr lang="hr-HR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predlažu u iznosu 2.357.448,50 eura, što predstavlja povećanje za 158.761,00 eura, odnosno 7,22 % u odnosu na dosadašnji plan za 2025.</a:t>
            </a:r>
            <a:endParaRPr lang="hr-HR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hr-HR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PRIHODI OD PRODAJE NEFINANCIJSKE IMOVINE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</a:t>
            </a:r>
            <a:r>
              <a:rPr lang="hr-HR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predlažu u iznosu 22.000,00 eura, što predstavlja povećanje za 2.000,00 eura, odnosno 10% u odnosu na dosadašnji plan za 2025.</a:t>
            </a:r>
            <a:endParaRPr lang="hr-HR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hr-HR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PRIMICI OD FINANCIJSKE IMOVINE I ZADUŽIVANJA se ne planiraju.</a:t>
            </a:r>
          </a:p>
          <a:p>
            <a:pPr algn="just"/>
            <a:endParaRPr lang="hr-HR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182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32FBF20-A1F8-3E3D-2054-07AA73B4F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2340"/>
            <a:ext cx="9601200" cy="760607"/>
          </a:xfrm>
        </p:spPr>
        <p:txBody>
          <a:bodyPr/>
          <a:lstStyle/>
          <a:p>
            <a:r>
              <a:rPr lang="hr-HR" dirty="0"/>
              <a:t>RASHODI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04060BF-C103-B02F-6538-7622C4E07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22947"/>
            <a:ext cx="9601200" cy="4484371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Rashodi se planiraju kako slijedi:</a:t>
            </a:r>
          </a:p>
        </p:txBody>
      </p:sp>
      <p:graphicFrame>
        <p:nvGraphicFramePr>
          <p:cNvPr id="4" name="Grafikon 3">
            <a:extLst>
              <a:ext uri="{FF2B5EF4-FFF2-40B4-BE49-F238E27FC236}">
                <a16:creationId xmlns:a16="http://schemas.microsoft.com/office/drawing/2014/main" id="{F3BE5502-38E3-9C0B-6FE8-5F0131537A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2058501"/>
              </p:ext>
            </p:extLst>
          </p:nvPr>
        </p:nvGraphicFramePr>
        <p:xfrm>
          <a:off x="3188970" y="2011291"/>
          <a:ext cx="5966460" cy="4484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DB54F45D-9971-E2F8-294B-B1CB9D2D81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894583"/>
              </p:ext>
            </p:extLst>
          </p:nvPr>
        </p:nvGraphicFramePr>
        <p:xfrm>
          <a:off x="3293807" y="1564004"/>
          <a:ext cx="6174658" cy="5102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Slika 5">
            <a:extLst>
              <a:ext uri="{FF2B5EF4-FFF2-40B4-BE49-F238E27FC236}">
                <a16:creationId xmlns:a16="http://schemas.microsoft.com/office/drawing/2014/main" id="{0C179166-94D5-2A99-B8FE-B801F9228E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276" y="1580046"/>
            <a:ext cx="8877524" cy="5023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197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30917D5-624D-54DF-0FC4-C42D06713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55779"/>
            <a:ext cx="9601200" cy="5850293"/>
          </a:xfrm>
        </p:spPr>
        <p:txBody>
          <a:bodyPr>
            <a:normAutofit/>
          </a:bodyPr>
          <a:lstStyle/>
          <a:p>
            <a:pPr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poslovanja iznose 3.651.968,70 eura i veći su za 140.761,00 eura ili za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4,74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 u odnosu na dosadašnji plan. Izvršene su izmjene kako slijedi: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zaposlene povećavaju se za 9.300,00 eura ili  1,13% i novi plan iznosi 835.097,41eura;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Materijalni rashodi povećavaju se za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64.186,00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eura ili 7,53% i novi plan iznosi 1.344.847,34 eura;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Financijski rashodi smanjuju se za 1.000,00 ili 12,05% i novi plan iznosi 7.300,00 eura;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Subvencije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ostaju na razini plana i iznose 37.800,00;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Pomoći dane u inozemstvo i unutar općeg proračuna povećavaju se za 42.575,00 eura ili 14,7 % i novi plan iznosi 330.900,00 eura;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Naknade građanima i kućanstvima na temelju osiguranja i druge naknade povećavaju se za 5.200,00 eura ili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3,5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% i novi plan iznosi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153.700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,00 eura;</a:t>
            </a:r>
            <a:endParaRPr lang="hr-HR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Ostali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smanjuju se za 9.500,00 eura ili 2,31 % i novi plan iznosi 400.950,00 eura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hr-HR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NABAVU NEFINANCIJSKE IMOVINE 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povećavaju se za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20.000,00 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eura ili 3,84% i novi plan iznosi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541.373,95 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eura.</a:t>
            </a:r>
          </a:p>
        </p:txBody>
      </p:sp>
    </p:spTree>
    <p:extLst>
      <p:ext uri="{BB962C8B-B14F-4D97-AF65-F5344CB8AC3E}">
        <p14:creationId xmlns:p14="http://schemas.microsoft.com/office/powerpoint/2010/main" val="3404848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6E2457-8035-6C98-E8E6-F1A068860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548"/>
            <a:ext cx="9601200" cy="689812"/>
          </a:xfrm>
        </p:spPr>
        <p:txBody>
          <a:bodyPr>
            <a:normAutofit/>
          </a:bodyPr>
          <a:lstStyle/>
          <a:p>
            <a:r>
              <a:rPr lang="hr-HR" dirty="0"/>
              <a:t>POSEBNI DIO PRORAČUNA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B9D51E3-A1E2-28AF-063F-F6F0CEAE3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98359"/>
            <a:ext cx="9601200" cy="5873376"/>
          </a:xfrm>
        </p:spPr>
        <p:txBody>
          <a:bodyPr>
            <a:normAutofit fontScale="25000" lnSpcReduction="20000"/>
          </a:bodyPr>
          <a:lstStyle/>
          <a:p>
            <a:pPr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proračunskom Razdjelu 001 Predstavnička i izvršna tijela, planiranje se odvija u dvije proračunske glave:</a:t>
            </a:r>
            <a:endParaRPr lang="hr-HR" sz="6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00101 Općinsko vijeće</a:t>
            </a:r>
            <a:endParaRPr lang="hr-HR" sz="6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00102 Općinski načelnik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Unutar Glave 00101 Općinsko vijeće, rashodi se povećavaju za 5.300,00 ili 9,35 % i novi plan iznosi 62.000,00 eura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Unutar Glave 00102 Općinski načelnik, rashodi se povećavaju za 9</a:t>
            </a:r>
            <a:r>
              <a:rPr lang="hr-HR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.300,00</a:t>
            </a: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eura ili </a:t>
            </a:r>
            <a:r>
              <a:rPr lang="hr-HR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14,26</a:t>
            </a: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% i novi plan iznosi </a:t>
            </a:r>
            <a:r>
              <a:rPr lang="hr-HR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74.500,00</a:t>
            </a: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eura. </a:t>
            </a:r>
            <a:endParaRPr lang="hr-HR" sz="60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proračunskom Razdjelu 002 Jedinstveni upravni odjel, planiranje se odvija u tri proračunske glave: </a:t>
            </a:r>
          </a:p>
          <a:p>
            <a:pPr lvl="1"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00201 Jedinstveni upravni odjel </a:t>
            </a:r>
          </a:p>
          <a:p>
            <a:pPr lvl="1"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00202 Vlastiti pogon </a:t>
            </a:r>
          </a:p>
          <a:p>
            <a:pPr lvl="1"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00302 Dječji vrtić.</a:t>
            </a:r>
          </a:p>
          <a:p>
            <a:pPr marL="0" indent="0" algn="just">
              <a:buNone/>
            </a:pP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Unutar Glave 00201 Jedinstveni upravni odjel, rashodi se povećavaju za 133.361,00 eura ili </a:t>
            </a:r>
            <a:r>
              <a:rPr lang="hr-HR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5,12</a:t>
            </a: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% i novi plan iznosi </a:t>
            </a:r>
            <a:r>
              <a:rPr lang="hr-HR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2.736.442,09</a:t>
            </a: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eura. 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Unutar Glave 00201 Vlastiti pogon, </a:t>
            </a:r>
            <a:r>
              <a:rPr lang="hr-HR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se povećavaju za 5.800,00 eura ili 4,57 % i novi plan iznosi 132.597,41 eura. </a:t>
            </a:r>
            <a:endParaRPr lang="hr-HR" sz="6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Unutar Glave 00203 Dječji vrtić, rashodi se povećavaju za 7.000,00 eura ili 1,09 % i novi plan iznosi 646.429,20 eura</a:t>
            </a: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26447730"/>
      </p:ext>
    </p:extLst>
  </p:cSld>
  <p:clrMapOvr>
    <a:masterClrMapping/>
  </p:clrMapOvr>
</p:sld>
</file>

<file path=ppt/theme/theme1.xml><?xml version="1.0" encoding="utf-8"?>
<a:theme xmlns:a="http://schemas.openxmlformats.org/drawingml/2006/main" name="Žetva">
  <a:themeElements>
    <a:clrScheme name="Žetv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Žetv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Žetv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TM10001105[[fn=Žetva]]</Template>
  <TotalTime>545</TotalTime>
  <Words>778</Words>
  <Application>Microsoft Office PowerPoint</Application>
  <PresentationFormat>Široki zaslon</PresentationFormat>
  <Paragraphs>55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Franklin Gothic Book</vt:lpstr>
      <vt:lpstr>Symbol</vt:lpstr>
      <vt:lpstr>Žetva</vt:lpstr>
      <vt:lpstr>DRUGE IZMJENE I DOPUNE PRORAČUNA OPĆINE BARBAN ZA 2025. GODINU</vt:lpstr>
      <vt:lpstr>OPĆENITO</vt:lpstr>
      <vt:lpstr>Struktura Drugih izmjena i dopuna Proračuna Općine Barban za 2025. godinu prema osnovnoj klasifikaciji </vt:lpstr>
      <vt:lpstr>PowerPoint prezentacija</vt:lpstr>
      <vt:lpstr>PRIHODI I PRIMICI</vt:lpstr>
      <vt:lpstr>PowerPoint prezentacija</vt:lpstr>
      <vt:lpstr>RASHODI</vt:lpstr>
      <vt:lpstr>PowerPoint prezentacija</vt:lpstr>
      <vt:lpstr>POSEBNI DIO PRORAČUNA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Dea</dc:creator>
  <cp:lastModifiedBy>Opcina Barban</cp:lastModifiedBy>
  <cp:revision>13</cp:revision>
  <dcterms:created xsi:type="dcterms:W3CDTF">2023-10-22T05:06:05Z</dcterms:created>
  <dcterms:modified xsi:type="dcterms:W3CDTF">2025-12-23T15:12:10Z</dcterms:modified>
</cp:coreProperties>
</file>